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handoutMasterIdLst>
    <p:handoutMasterId r:id="rId29"/>
  </p:handoutMasterIdLst>
  <p:sldIdLst>
    <p:sldId id="263" r:id="rId2"/>
    <p:sldId id="258" r:id="rId3"/>
    <p:sldId id="259" r:id="rId4"/>
    <p:sldId id="3798" r:id="rId5"/>
    <p:sldId id="260" r:id="rId6"/>
    <p:sldId id="3799" r:id="rId7"/>
    <p:sldId id="3800" r:id="rId8"/>
    <p:sldId id="3801" r:id="rId9"/>
    <p:sldId id="3802" r:id="rId10"/>
    <p:sldId id="3803" r:id="rId11"/>
    <p:sldId id="3804" r:id="rId12"/>
    <p:sldId id="3818" r:id="rId13"/>
    <p:sldId id="3819" r:id="rId14"/>
    <p:sldId id="3820" r:id="rId15"/>
    <p:sldId id="3821" r:id="rId16"/>
    <p:sldId id="3805" r:id="rId17"/>
    <p:sldId id="3812" r:id="rId18"/>
    <p:sldId id="3811" r:id="rId19"/>
    <p:sldId id="3813" r:id="rId20"/>
    <p:sldId id="3814" r:id="rId21"/>
    <p:sldId id="3815" r:id="rId22"/>
    <p:sldId id="3816" r:id="rId23"/>
    <p:sldId id="3817" r:id="rId24"/>
    <p:sldId id="3822" r:id="rId25"/>
    <p:sldId id="3824" r:id="rId26"/>
    <p:sldId id="3823"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3138" autoAdjust="0"/>
  </p:normalViewPr>
  <p:slideViewPr>
    <p:cSldViewPr snapToGrid="0">
      <p:cViewPr varScale="1">
        <p:scale>
          <a:sx n="49" d="100"/>
          <a:sy n="49" d="100"/>
        </p:scale>
        <p:origin x="1804" y="52"/>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51" d="100"/>
          <a:sy n="51" d="100"/>
        </p:scale>
        <p:origin x="2692"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451A7A-3554-49D2-9E40-92D89F15B92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dirty="0"/>
              <a:t>Lesson Sample for Responsible</a:t>
            </a:r>
          </a:p>
        </p:txBody>
      </p:sp>
      <p:sp>
        <p:nvSpPr>
          <p:cNvPr id="4" name="Footer Placeholder 3">
            <a:extLst>
              <a:ext uri="{FF2B5EF4-FFF2-40B4-BE49-F238E27FC236}">
                <a16:creationId xmlns:a16="http://schemas.microsoft.com/office/drawing/2014/main" id="{EF8FF24D-1456-461F-8BE5-9382C8EA3AE0}"/>
              </a:ext>
            </a:extLst>
          </p:cNvPr>
          <p:cNvSpPr>
            <a:spLocks noGrp="1"/>
          </p:cNvSpPr>
          <p:nvPr>
            <p:ph type="ftr" sz="quarter" idx="2"/>
          </p:nvPr>
        </p:nvSpPr>
        <p:spPr>
          <a:xfrm>
            <a:off x="237994" y="8480121"/>
            <a:ext cx="6858000" cy="663878"/>
          </a:xfrm>
          <a:prstGeom prst="rect">
            <a:avLst/>
          </a:prstGeom>
        </p:spPr>
        <p:txBody>
          <a:bodyPr vert="horz" lIns="91440" tIns="45720" rIns="91440" bIns="45720" rtlCol="0" anchor="b"/>
          <a:lstStyle>
            <a:lvl1pPr algn="l">
              <a:defRPr sz="1200"/>
            </a:lvl1pPr>
          </a:lstStyle>
          <a:p>
            <a:pPr algn="ctr"/>
            <a:r>
              <a:rPr lang="en-US" sz="1000" dirty="0">
                <a:latin typeface="+mj-lt"/>
              </a:rPr>
              <a:t>NJPBSIS (2021-2022).  NJ PBSIS is sponsored by the New Jersey Department of Education, Office of Special Education in collaboration with the Boggs Center, Rutgers Robert Wood Johnson Medical School. NJ PBSIS is funded by I.D.E.A., Part B. www.njpbs.org</a:t>
            </a:r>
          </a:p>
        </p:txBody>
      </p:sp>
      <p:sp>
        <p:nvSpPr>
          <p:cNvPr id="5" name="Slide Number Placeholder 4">
            <a:extLst>
              <a:ext uri="{FF2B5EF4-FFF2-40B4-BE49-F238E27FC236}">
                <a16:creationId xmlns:a16="http://schemas.microsoft.com/office/drawing/2014/main" id="{AB815550-DB47-4F7D-AC8C-13E2FB0F0115}"/>
              </a:ext>
            </a:extLst>
          </p:cNvPr>
          <p:cNvSpPr>
            <a:spLocks noGrp="1"/>
          </p:cNvSpPr>
          <p:nvPr>
            <p:ph type="sldNum" sz="quarter" idx="3"/>
          </p:nvPr>
        </p:nvSpPr>
        <p:spPr>
          <a:xfrm>
            <a:off x="3886202" y="1"/>
            <a:ext cx="2971800" cy="458787"/>
          </a:xfrm>
          <a:prstGeom prst="rect">
            <a:avLst/>
          </a:prstGeom>
        </p:spPr>
        <p:txBody>
          <a:bodyPr vert="horz" lIns="91440" tIns="45720" rIns="91440" bIns="45720" rtlCol="0" anchor="b"/>
          <a:lstStyle>
            <a:lvl1pPr algn="r">
              <a:defRPr sz="1200"/>
            </a:lvl1pPr>
          </a:lstStyle>
          <a:p>
            <a:fld id="{0D5D7570-CD75-49E1-B49C-B4A259C28846}" type="slidenum">
              <a:rPr lang="en-US" smtClean="0"/>
              <a:t>‹#›</a:t>
            </a:fld>
            <a:endParaRPr lang="en-US"/>
          </a:p>
        </p:txBody>
      </p:sp>
    </p:spTree>
    <p:extLst>
      <p:ext uri="{BB962C8B-B14F-4D97-AF65-F5344CB8AC3E}">
        <p14:creationId xmlns:p14="http://schemas.microsoft.com/office/powerpoint/2010/main" val="15310503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5BF834-369E-4B0D-AE86-A087991397C9}" type="datetimeFigureOut">
              <a:rPr lang="en-US" smtClean="0"/>
              <a:t>9/6/2021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C97D7C-8661-4295-8DF4-A72C18F51226}" type="slidenum">
              <a:rPr lang="en-US" smtClean="0"/>
              <a:t>‹#›</a:t>
            </a:fld>
            <a:endParaRPr lang="en-US"/>
          </a:p>
        </p:txBody>
      </p:sp>
    </p:spTree>
    <p:extLst>
      <p:ext uri="{BB962C8B-B14F-4D97-AF65-F5344CB8AC3E}">
        <p14:creationId xmlns:p14="http://schemas.microsoft.com/office/powerpoint/2010/main" val="4253296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kahoot.com/"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We have been learning about being a Rising Star.  Rising Stars are Respectful and Responsible.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Yesterday, we learned about being respectful.  In today’s lesson we will learn what it means to be responsible when we are in-person learners and when we are distant learners.  At the end of this lesson you will be able to correctly choose which student students are showing responsible behavior through a Kahoot Game!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EC97D7C-8661-4295-8DF4-A72C18F51226}" type="slidenum">
              <a:rPr lang="en-US" smtClean="0"/>
              <a:t>1</a:t>
            </a:fld>
            <a:endParaRPr lang="en-US"/>
          </a:p>
        </p:txBody>
      </p:sp>
    </p:spTree>
    <p:extLst>
      <p:ext uri="{BB962C8B-B14F-4D97-AF65-F5344CB8AC3E}">
        <p14:creationId xmlns:p14="http://schemas.microsoft.com/office/powerpoint/2010/main" val="1980255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Next, we will reflect on being responsible by looking at examples of things students might do in school, deciding if they are being responsible and reflecting on whether they met the expectation for today’s class.  </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I will put each action up on the screen one at a time and read it out loud.   Using the worksheet, decide whether or not the students were being responsible. If they were being responsible, put a check mark under the yes column.  If they did not meet the expectation, choose an option from the “menu of responsible behaviors” that could help them be responsible the next time.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EC97D7C-8661-4295-8DF4-A72C18F51226}" type="slidenum">
              <a:rPr lang="en-US" smtClean="0"/>
              <a:t>10</a:t>
            </a:fld>
            <a:endParaRPr lang="en-US"/>
          </a:p>
        </p:txBody>
      </p:sp>
    </p:spTree>
    <p:extLst>
      <p:ext uri="{BB962C8B-B14F-4D97-AF65-F5344CB8AC3E}">
        <p14:creationId xmlns:p14="http://schemas.microsoft.com/office/powerpoint/2010/main" val="390423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review the menu of responsible behaviors (read the list)</a:t>
            </a:r>
          </a:p>
        </p:txBody>
      </p:sp>
      <p:sp>
        <p:nvSpPr>
          <p:cNvPr id="4" name="Slide Number Placeholder 3"/>
          <p:cNvSpPr>
            <a:spLocks noGrp="1"/>
          </p:cNvSpPr>
          <p:nvPr>
            <p:ph type="sldNum" sz="quarter" idx="5"/>
          </p:nvPr>
        </p:nvSpPr>
        <p:spPr/>
        <p:txBody>
          <a:bodyPr/>
          <a:lstStyle/>
          <a:p>
            <a:fld id="{2EC97D7C-8661-4295-8DF4-A72C18F51226}" type="slidenum">
              <a:rPr lang="en-US" smtClean="0"/>
              <a:t>11</a:t>
            </a:fld>
            <a:endParaRPr lang="en-US"/>
          </a:p>
        </p:txBody>
      </p:sp>
    </p:spTree>
    <p:extLst>
      <p:ext uri="{BB962C8B-B14F-4D97-AF65-F5344CB8AC3E}">
        <p14:creationId xmlns:p14="http://schemas.microsoft.com/office/powerpoint/2010/main" val="967233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are responsible we arrive on time.</a:t>
            </a:r>
          </a:p>
          <a:p>
            <a:endParaRPr lang="en-US" dirty="0"/>
          </a:p>
          <a:p>
            <a:r>
              <a:rPr lang="en-US" dirty="0"/>
              <a:t>Look at the two pictures and think about which one models arriving on time. (provide students with a thinking pause)</a:t>
            </a:r>
          </a:p>
          <a:p>
            <a:r>
              <a:rPr lang="en-US" dirty="0"/>
              <a:t>Get ready….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NEXT TO SHOW THE YES AND NO ANIMATION</a:t>
            </a:r>
          </a:p>
          <a:p>
            <a:r>
              <a:rPr lang="en-US" dirty="0"/>
              <a:t>Thumbs up or thumbs down if the first picture of the family shows us being on time?  (provide behavior specific praise to at least 5 students)</a:t>
            </a:r>
          </a:p>
          <a:p>
            <a:r>
              <a:rPr lang="en-US" dirty="0"/>
              <a:t>Thumbs up or thumbs down, does the second picture of the boy running show us being on time (provide behavior specific praise to at least 5 students)</a:t>
            </a:r>
          </a:p>
          <a:p>
            <a:endParaRPr lang="en-US" dirty="0"/>
          </a:p>
          <a:p>
            <a:r>
              <a:rPr lang="en-US" dirty="0"/>
              <a:t>What do you notice about the family the first picture?  (they are smiling, walking, on time, happy, not worried)</a:t>
            </a:r>
          </a:p>
          <a:p>
            <a:r>
              <a:rPr lang="en-US" dirty="0"/>
              <a:t>What do you notice about the boy running?  ( sweating, running, worried, knows he is late because the bell is ringing)</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C97D7C-8661-4295-8DF4-A72C18F512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7638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review the menu of responsible behaviors (read the list)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C97D7C-8661-4295-8DF4-A72C18F512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7282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add your examples to your worksheet in the next time column, like I did in this sample (walk around and check that students are completing the worksheet correctly, have them hold up their paper to the camera when the are finished, or check google docs.)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C97D7C-8661-4295-8DF4-A72C18F512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89854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student’s chrome book is charged and ready to use.  Is this an example of being responsible?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C97D7C-8661-4295-8DF4-A72C18F512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0169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sz="1200" kern="1200" dirty="0">
                <a:solidFill>
                  <a:schemeClr val="tx1"/>
                </a:solidFill>
                <a:latin typeface="+mn-lt"/>
                <a:ea typeface="+mn-ea"/>
                <a:cs typeface="+mn-cs"/>
              </a:rPr>
              <a:t>When you are </a:t>
            </a:r>
            <a:r>
              <a:rPr lang="en-US" sz="1200" b="1" kern="1200" dirty="0">
                <a:solidFill>
                  <a:schemeClr val="tx1"/>
                </a:solidFill>
                <a:latin typeface="+mn-lt"/>
                <a:ea typeface="+mn-ea"/>
                <a:cs typeface="+mn-cs"/>
              </a:rPr>
              <a:t>Responsible, </a:t>
            </a:r>
            <a:r>
              <a:rPr lang="en-US" sz="1200" kern="1200" dirty="0">
                <a:solidFill>
                  <a:schemeClr val="tx1"/>
                </a:solidFill>
                <a:latin typeface="+mn-lt"/>
                <a:ea typeface="+mn-ea"/>
                <a:cs typeface="+mn-cs"/>
              </a:rPr>
              <a:t>you…</a:t>
            </a:r>
          </a:p>
          <a:p>
            <a:pPr marL="0" indent="0" algn="ctr">
              <a:buNone/>
            </a:pPr>
            <a:endParaRPr lang="en-US" sz="900" kern="1200" dirty="0">
              <a:solidFill>
                <a:schemeClr val="tx1"/>
              </a:solidFill>
              <a:latin typeface="+mn-lt"/>
              <a:ea typeface="+mn-ea"/>
              <a:cs typeface="+mn-cs"/>
            </a:endParaRPr>
          </a:p>
          <a:p>
            <a:r>
              <a:rPr lang="en-US" sz="1200" kern="1200" dirty="0">
                <a:solidFill>
                  <a:schemeClr val="tx1"/>
                </a:solidFill>
                <a:latin typeface="+mn-lt"/>
                <a:ea typeface="+mn-ea"/>
                <a:cs typeface="+mn-cs"/>
              </a:rPr>
              <a:t> …are in control of your decisions;</a:t>
            </a:r>
          </a:p>
          <a:p>
            <a:endParaRPr lang="en-US" sz="800" kern="1200" dirty="0">
              <a:solidFill>
                <a:schemeClr val="tx1"/>
              </a:solidFill>
              <a:latin typeface="+mn-lt"/>
              <a:ea typeface="+mn-ea"/>
              <a:cs typeface="+mn-cs"/>
            </a:endParaRPr>
          </a:p>
          <a:p>
            <a:r>
              <a:rPr lang="en-US" sz="1200" kern="1200" dirty="0">
                <a:solidFill>
                  <a:schemeClr val="tx1"/>
                </a:solidFill>
                <a:latin typeface="+mn-lt"/>
                <a:ea typeface="+mn-ea"/>
                <a:cs typeface="+mn-cs"/>
              </a:rPr>
              <a:t>…make good decisions; and </a:t>
            </a:r>
          </a:p>
          <a:p>
            <a:endParaRPr lang="en-US" sz="900" kern="1200" dirty="0">
              <a:solidFill>
                <a:schemeClr val="tx1"/>
              </a:solidFill>
              <a:latin typeface="+mn-lt"/>
              <a:ea typeface="+mn-ea"/>
              <a:cs typeface="+mn-cs"/>
            </a:endParaRPr>
          </a:p>
          <a:p>
            <a:r>
              <a:rPr lang="en-US" sz="1200" kern="1200" dirty="0">
                <a:solidFill>
                  <a:schemeClr val="tx1"/>
                </a:solidFill>
                <a:latin typeface="+mn-lt"/>
                <a:ea typeface="+mn-ea"/>
                <a:cs typeface="+mn-cs"/>
              </a:rPr>
              <a:t>…accept the consequences of your actions.  </a:t>
            </a:r>
          </a:p>
          <a:p>
            <a:endParaRPr lang="en-US" dirty="0"/>
          </a:p>
          <a:p>
            <a:r>
              <a:rPr lang="en-US" dirty="0"/>
              <a:t>Let’s look at some examples and nonexamples.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C97D7C-8661-4295-8DF4-A72C18F512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37470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learned a lot of examples of being responsible such as:</a:t>
            </a:r>
          </a:p>
          <a:p>
            <a:endParaRPr lang="en-US" dirty="0"/>
          </a:p>
          <a:p>
            <a:r>
              <a:rPr lang="en-US" sz="1200" dirty="0"/>
              <a:t>Keeping your Chromebook charged</a:t>
            </a:r>
          </a:p>
          <a:p>
            <a:r>
              <a:rPr lang="en-US" sz="1200" dirty="0"/>
              <a:t>Being on time</a:t>
            </a:r>
          </a:p>
          <a:p>
            <a:r>
              <a:rPr lang="en-US" sz="1200" dirty="0"/>
              <a:t>Turning in your homework</a:t>
            </a:r>
          </a:p>
          <a:p>
            <a:r>
              <a:rPr lang="en-US" sz="1200" dirty="0"/>
              <a:t>Admitting when you make a mistake</a:t>
            </a:r>
          </a:p>
          <a:p>
            <a:r>
              <a:rPr lang="en-US" sz="1200" dirty="0"/>
              <a:t>Keeping track of your materials</a:t>
            </a:r>
          </a:p>
          <a:p>
            <a:r>
              <a:rPr lang="en-US" sz="1200" dirty="0"/>
              <a:t>Wearing your mask</a:t>
            </a:r>
          </a:p>
          <a:p>
            <a:r>
              <a:rPr lang="en-US" sz="1200" dirty="0"/>
              <a:t>Keeping 3 feet apart</a:t>
            </a:r>
            <a:endParaRPr lang="en-US" sz="1100" dirty="0"/>
          </a:p>
          <a:p>
            <a:endParaRPr lang="en-US" dirty="0"/>
          </a:p>
        </p:txBody>
      </p:sp>
      <p:sp>
        <p:nvSpPr>
          <p:cNvPr id="4" name="Slide Number Placeholder 3"/>
          <p:cNvSpPr>
            <a:spLocks noGrp="1"/>
          </p:cNvSpPr>
          <p:nvPr>
            <p:ph type="sldNum" sz="quarter" idx="5"/>
          </p:nvPr>
        </p:nvSpPr>
        <p:spPr/>
        <p:txBody>
          <a:bodyPr/>
          <a:lstStyle/>
          <a:p>
            <a:fld id="{2EC97D7C-8661-4295-8DF4-A72C18F51226}" type="slidenum">
              <a:rPr lang="en-US" smtClean="0"/>
              <a:t>25</a:t>
            </a:fld>
            <a:endParaRPr lang="en-US"/>
          </a:p>
        </p:txBody>
      </p:sp>
    </p:spTree>
    <p:extLst>
      <p:ext uri="{BB962C8B-B14F-4D97-AF65-F5344CB8AC3E}">
        <p14:creationId xmlns:p14="http://schemas.microsoft.com/office/powerpoint/2010/main" val="1122367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review the instructions for the Kahoot! Review game:</a:t>
            </a:r>
          </a:p>
          <a:p>
            <a:endParaRPr lang="en-US" dirty="0"/>
          </a:p>
          <a:p>
            <a:r>
              <a:rPr lang="en-US" sz="1200" dirty="0"/>
              <a:t>Go to Kahoot!  </a:t>
            </a:r>
            <a:r>
              <a:rPr lang="en-US" sz="1200" dirty="0">
                <a:hlinkClick r:id="rId3"/>
              </a:rPr>
              <a:t>www.kahoot.com</a:t>
            </a:r>
            <a:endParaRPr lang="en-US" sz="1200" dirty="0"/>
          </a:p>
          <a:p>
            <a:r>
              <a:rPr lang="en-US" sz="1200" dirty="0"/>
              <a:t>Log-in</a:t>
            </a:r>
          </a:p>
          <a:p>
            <a:r>
              <a:rPr lang="en-US" sz="1200" dirty="0"/>
              <a:t>Enter the game pin ####</a:t>
            </a:r>
          </a:p>
          <a:p>
            <a:r>
              <a:rPr lang="en-US" sz="1200" dirty="0"/>
              <a:t>Enter your first and last name</a:t>
            </a:r>
          </a:p>
          <a:p>
            <a:r>
              <a:rPr lang="en-US" sz="1200" dirty="0"/>
              <a:t>Answer each of the 10 questions</a:t>
            </a:r>
          </a:p>
          <a:p>
            <a:r>
              <a:rPr lang="en-US" sz="1200" dirty="0"/>
              <a:t>Raise your hand for help and wait quietly</a:t>
            </a:r>
            <a:endParaRPr lang="en-US" dirty="0"/>
          </a:p>
        </p:txBody>
      </p:sp>
      <p:sp>
        <p:nvSpPr>
          <p:cNvPr id="4" name="Slide Number Placeholder 3"/>
          <p:cNvSpPr>
            <a:spLocks noGrp="1"/>
          </p:cNvSpPr>
          <p:nvPr>
            <p:ph type="sldNum" sz="quarter" idx="5"/>
          </p:nvPr>
        </p:nvSpPr>
        <p:spPr/>
        <p:txBody>
          <a:bodyPr/>
          <a:lstStyle/>
          <a:p>
            <a:fld id="{2EC97D7C-8661-4295-8DF4-A72C18F51226}" type="slidenum">
              <a:rPr lang="en-US" smtClean="0"/>
              <a:t>26</a:t>
            </a:fld>
            <a:endParaRPr lang="en-US"/>
          </a:p>
        </p:txBody>
      </p:sp>
    </p:spTree>
    <p:extLst>
      <p:ext uri="{BB962C8B-B14F-4D97-AF65-F5344CB8AC3E}">
        <p14:creationId xmlns:p14="http://schemas.microsoft.com/office/powerpoint/2010/main" val="3058242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In today’s lesson we will learn what it means to be responsible when we are in-person learners and when we are distant learners and you will be able to give 2 examples of being responsible and 2 examples of not being responsible.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EC97D7C-8661-4295-8DF4-A72C18F51226}" type="slidenum">
              <a:rPr lang="en-US" smtClean="0"/>
              <a:t>2</a:t>
            </a:fld>
            <a:endParaRPr lang="en-US"/>
          </a:p>
        </p:txBody>
      </p:sp>
    </p:spTree>
    <p:extLst>
      <p:ext uri="{BB962C8B-B14F-4D97-AF65-F5344CB8AC3E}">
        <p14:creationId xmlns:p14="http://schemas.microsoft.com/office/powerpoint/2010/main" val="258281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sz="1200" kern="1200" dirty="0">
                <a:solidFill>
                  <a:schemeClr val="tx1"/>
                </a:solidFill>
                <a:latin typeface="+mn-lt"/>
                <a:ea typeface="+mn-ea"/>
                <a:cs typeface="+mn-cs"/>
              </a:rPr>
              <a:t>When you are </a:t>
            </a:r>
            <a:r>
              <a:rPr lang="en-US" sz="1200" b="1" kern="1200" dirty="0">
                <a:solidFill>
                  <a:schemeClr val="tx1"/>
                </a:solidFill>
                <a:latin typeface="+mn-lt"/>
                <a:ea typeface="+mn-ea"/>
                <a:cs typeface="+mn-cs"/>
              </a:rPr>
              <a:t>Responsible, </a:t>
            </a:r>
            <a:r>
              <a:rPr lang="en-US" sz="1200" kern="1200" dirty="0">
                <a:solidFill>
                  <a:schemeClr val="tx1"/>
                </a:solidFill>
                <a:latin typeface="+mn-lt"/>
                <a:ea typeface="+mn-ea"/>
                <a:cs typeface="+mn-cs"/>
              </a:rPr>
              <a:t>you…</a:t>
            </a:r>
          </a:p>
          <a:p>
            <a:pPr marL="0" indent="0" algn="ctr">
              <a:buNone/>
            </a:pPr>
            <a:endParaRPr lang="en-US" sz="900" kern="1200" dirty="0">
              <a:solidFill>
                <a:schemeClr val="tx1"/>
              </a:solidFill>
              <a:latin typeface="+mn-lt"/>
              <a:ea typeface="+mn-ea"/>
              <a:cs typeface="+mn-cs"/>
            </a:endParaRPr>
          </a:p>
          <a:p>
            <a:r>
              <a:rPr lang="en-US" sz="1200" kern="1200" dirty="0">
                <a:solidFill>
                  <a:schemeClr val="tx1"/>
                </a:solidFill>
                <a:latin typeface="+mn-lt"/>
                <a:ea typeface="+mn-ea"/>
                <a:cs typeface="+mn-cs"/>
              </a:rPr>
              <a:t> …are in control of your decisions;</a:t>
            </a:r>
          </a:p>
          <a:p>
            <a:endParaRPr lang="en-US" sz="800" kern="1200" dirty="0">
              <a:solidFill>
                <a:schemeClr val="tx1"/>
              </a:solidFill>
              <a:latin typeface="+mn-lt"/>
              <a:ea typeface="+mn-ea"/>
              <a:cs typeface="+mn-cs"/>
            </a:endParaRPr>
          </a:p>
          <a:p>
            <a:r>
              <a:rPr lang="en-US" sz="1200" kern="1200" dirty="0">
                <a:solidFill>
                  <a:schemeClr val="tx1"/>
                </a:solidFill>
                <a:latin typeface="+mn-lt"/>
                <a:ea typeface="+mn-ea"/>
                <a:cs typeface="+mn-cs"/>
              </a:rPr>
              <a:t>…make good decisions; and </a:t>
            </a:r>
          </a:p>
          <a:p>
            <a:endParaRPr lang="en-US" sz="900" kern="1200" dirty="0">
              <a:solidFill>
                <a:schemeClr val="tx1"/>
              </a:solidFill>
              <a:latin typeface="+mn-lt"/>
              <a:ea typeface="+mn-ea"/>
              <a:cs typeface="+mn-cs"/>
            </a:endParaRPr>
          </a:p>
          <a:p>
            <a:r>
              <a:rPr lang="en-US" sz="1200" kern="1200" dirty="0">
                <a:solidFill>
                  <a:schemeClr val="tx1"/>
                </a:solidFill>
                <a:latin typeface="+mn-lt"/>
                <a:ea typeface="+mn-ea"/>
                <a:cs typeface="+mn-cs"/>
              </a:rPr>
              <a:t>…accept the consequences of your actions.  </a:t>
            </a:r>
          </a:p>
          <a:p>
            <a:endParaRPr lang="en-US" dirty="0"/>
          </a:p>
          <a:p>
            <a:r>
              <a:rPr lang="en-US" dirty="0"/>
              <a:t>Let’s look at some examples and nonexamples.  </a:t>
            </a:r>
          </a:p>
        </p:txBody>
      </p:sp>
      <p:sp>
        <p:nvSpPr>
          <p:cNvPr id="4" name="Slide Number Placeholder 3"/>
          <p:cNvSpPr>
            <a:spLocks noGrp="1"/>
          </p:cNvSpPr>
          <p:nvPr>
            <p:ph type="sldNum" sz="quarter" idx="5"/>
          </p:nvPr>
        </p:nvSpPr>
        <p:spPr/>
        <p:txBody>
          <a:bodyPr/>
          <a:lstStyle/>
          <a:p>
            <a:fld id="{2EC97D7C-8661-4295-8DF4-A72C18F51226}" type="slidenum">
              <a:rPr lang="en-US" smtClean="0"/>
              <a:t>3</a:t>
            </a:fld>
            <a:endParaRPr lang="en-US"/>
          </a:p>
        </p:txBody>
      </p:sp>
    </p:spTree>
    <p:extLst>
      <p:ext uri="{BB962C8B-B14F-4D97-AF65-F5344CB8AC3E}">
        <p14:creationId xmlns:p14="http://schemas.microsoft.com/office/powerpoint/2010/main" val="3626317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are going to review a series of examples and non examples of being responsible.  For each set of pictures I will ask you if the picture models being responsible or not responsible.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When the picture models responsible you will show me a thumbs up, like this (model thumbs up).  Let’s practice showing thumbs up…..(provide behavior specific praise to at least 5 students,  ex: </a:t>
            </a:r>
            <a:r>
              <a:rPr lang="en-US" sz="1200" kern="1200" dirty="0" err="1">
                <a:solidFill>
                  <a:schemeClr val="tx1"/>
                </a:solidFill>
                <a:effectLst/>
                <a:latin typeface="+mn-lt"/>
                <a:ea typeface="+mn-ea"/>
                <a:cs typeface="+mn-cs"/>
              </a:rPr>
              <a:t>Tyeshia</a:t>
            </a:r>
            <a:r>
              <a:rPr lang="en-US" sz="1200" kern="1200" dirty="0">
                <a:solidFill>
                  <a:schemeClr val="tx1"/>
                </a:solidFill>
                <a:effectLst/>
                <a:latin typeface="+mn-lt"/>
                <a:ea typeface="+mn-ea"/>
                <a:cs typeface="+mn-cs"/>
              </a:rPr>
              <a:t> is showing thumbs up…..)</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When the picture models not being responsible, show me a thumbs down, like this (model thumbs down).  Let’s practice showing thumbs down…(provide behavior specific praise to a least 5 students, ex: Miguel is showing thumbs down….)</a:t>
            </a:r>
          </a:p>
          <a:p>
            <a:endParaRPr lang="en-US" dirty="0"/>
          </a:p>
        </p:txBody>
      </p:sp>
      <p:sp>
        <p:nvSpPr>
          <p:cNvPr id="4" name="Slide Number Placeholder 3"/>
          <p:cNvSpPr>
            <a:spLocks noGrp="1"/>
          </p:cNvSpPr>
          <p:nvPr>
            <p:ph type="sldNum" sz="quarter" idx="5"/>
          </p:nvPr>
        </p:nvSpPr>
        <p:spPr/>
        <p:txBody>
          <a:bodyPr/>
          <a:lstStyle/>
          <a:p>
            <a:fld id="{2EC97D7C-8661-4295-8DF4-A72C18F51226}" type="slidenum">
              <a:rPr lang="en-US" smtClean="0"/>
              <a:t>4</a:t>
            </a:fld>
            <a:endParaRPr lang="en-US"/>
          </a:p>
        </p:txBody>
      </p:sp>
    </p:spTree>
    <p:extLst>
      <p:ext uri="{BB962C8B-B14F-4D97-AF65-F5344CB8AC3E}">
        <p14:creationId xmlns:p14="http://schemas.microsoft.com/office/powerpoint/2010/main" val="2313076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are responsible we arrive on time.</a:t>
            </a:r>
          </a:p>
          <a:p>
            <a:endParaRPr lang="en-US" dirty="0"/>
          </a:p>
          <a:p>
            <a:r>
              <a:rPr lang="en-US" dirty="0"/>
              <a:t>Look at the two pictures and think about which one models arriving on time. (provide students with a thinking pause)</a:t>
            </a:r>
          </a:p>
          <a:p>
            <a:r>
              <a:rPr lang="en-US" dirty="0"/>
              <a:t>Get ready….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NEXT TO SHOW THE YES AND NO ANIMATION</a:t>
            </a:r>
          </a:p>
          <a:p>
            <a:r>
              <a:rPr lang="en-US" dirty="0"/>
              <a:t>Thumbs up or thumbs down if the first picture of the family shows us being on time?  (provide behavior specific praise to at least 5 students)</a:t>
            </a:r>
          </a:p>
          <a:p>
            <a:r>
              <a:rPr lang="en-US" dirty="0"/>
              <a:t>Thumbs up or thumbs down, does the second picture of the boy running show us being on time (provide behavior specific praise to at least 5 students)</a:t>
            </a:r>
          </a:p>
          <a:p>
            <a:endParaRPr lang="en-US" dirty="0"/>
          </a:p>
          <a:p>
            <a:r>
              <a:rPr lang="en-US" dirty="0"/>
              <a:t>What do you notice about the family the first picture?  (they are smiling, walking, on time, happy, not worried)</a:t>
            </a:r>
          </a:p>
          <a:p>
            <a:r>
              <a:rPr lang="en-US" dirty="0"/>
              <a:t>What do you notice about the boy running?  ( sweating, running, worried, knows he is late because the bell is ringing)</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EC97D7C-8661-4295-8DF4-A72C18F51226}" type="slidenum">
              <a:rPr lang="en-US" smtClean="0"/>
              <a:t>5</a:t>
            </a:fld>
            <a:endParaRPr lang="en-US"/>
          </a:p>
        </p:txBody>
      </p:sp>
    </p:spTree>
    <p:extLst>
      <p:ext uri="{BB962C8B-B14F-4D97-AF65-F5344CB8AC3E}">
        <p14:creationId xmlns:p14="http://schemas.microsoft.com/office/powerpoint/2010/main" val="453644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are responsible when we remember to charge our </a:t>
            </a:r>
            <a:r>
              <a:rPr lang="en-US" dirty="0" err="1"/>
              <a:t>chromebook</a:t>
            </a:r>
            <a:endParaRPr lang="en-US" dirty="0"/>
          </a:p>
          <a:p>
            <a:endParaRPr lang="en-US" dirty="0"/>
          </a:p>
          <a:p>
            <a:r>
              <a:rPr lang="en-US" dirty="0"/>
              <a:t>Look at the two pictures and think about which one models keeping our </a:t>
            </a:r>
            <a:r>
              <a:rPr lang="en-US" dirty="0" err="1"/>
              <a:t>chromebooks</a:t>
            </a:r>
            <a:r>
              <a:rPr lang="en-US" dirty="0"/>
              <a:t> charged (provide students with a thinking pause)</a:t>
            </a:r>
          </a:p>
          <a:p>
            <a:r>
              <a:rPr lang="en-US" dirty="0"/>
              <a:t>Get ready….</a:t>
            </a:r>
          </a:p>
          <a:p>
            <a:endParaRPr lang="en-US" dirty="0"/>
          </a:p>
          <a:p>
            <a:r>
              <a:rPr lang="en-US" dirty="0"/>
              <a:t>Thumbs up or thumbs down if the first picture shows us a charged </a:t>
            </a:r>
            <a:r>
              <a:rPr lang="en-US" dirty="0" err="1"/>
              <a:t>chromebook</a:t>
            </a:r>
            <a:r>
              <a:rPr lang="en-US" dirty="0"/>
              <a:t>?  (provide behavior specific praise to at least 5 students)</a:t>
            </a:r>
          </a:p>
          <a:p>
            <a:r>
              <a:rPr lang="en-US" dirty="0"/>
              <a:t>Thumbs up or thumbs down, does the second picture show us a charged </a:t>
            </a:r>
            <a:r>
              <a:rPr lang="en-US" dirty="0" err="1"/>
              <a:t>chromebook</a:t>
            </a:r>
            <a:r>
              <a:rPr lang="en-US" dirty="0"/>
              <a:t> (provide behavior specific praise to at least 5 students)</a:t>
            </a:r>
          </a:p>
          <a:p>
            <a:endParaRPr lang="en-US" dirty="0"/>
          </a:p>
          <a:p>
            <a:r>
              <a:rPr lang="en-US" dirty="0"/>
              <a:t>CLICK NEXT TO SHOW THE YES AND NO ANIMATION</a:t>
            </a:r>
          </a:p>
          <a:p>
            <a:r>
              <a:rPr lang="en-US" dirty="0"/>
              <a:t>Why do you think it is important that we charge our </a:t>
            </a:r>
            <a:r>
              <a:rPr lang="en-US" dirty="0" err="1"/>
              <a:t>chromebook</a:t>
            </a:r>
            <a:r>
              <a:rPr lang="en-US" dirty="0"/>
              <a:t> (we are ready for class, we can do our work)</a:t>
            </a:r>
          </a:p>
          <a:p>
            <a:r>
              <a:rPr lang="en-US" dirty="0"/>
              <a:t>What do you think would happen if we forget to charge our chrome book (we are not ready for class, we can’t do our work)</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C97D7C-8661-4295-8DF4-A72C18F512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170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are responsible we keep track of our materials</a:t>
            </a:r>
          </a:p>
          <a:p>
            <a:endParaRPr lang="en-US" dirty="0"/>
          </a:p>
          <a:p>
            <a:r>
              <a:rPr lang="en-US" dirty="0"/>
              <a:t>Look at the two pictures and think about which one models keeping track of our materials. (provide students with a thinking pause)</a:t>
            </a:r>
          </a:p>
          <a:p>
            <a:r>
              <a:rPr lang="en-US" dirty="0"/>
              <a:t>Get ready….</a:t>
            </a:r>
          </a:p>
          <a:p>
            <a:endParaRPr lang="en-US" dirty="0"/>
          </a:p>
          <a:p>
            <a:r>
              <a:rPr lang="en-US" dirty="0"/>
              <a:t>Thumbs up or thumbs down, does the first picture show us an example of keeping track of our materials?  (provide behavior specific praise to at least 5 students)</a:t>
            </a:r>
          </a:p>
          <a:p>
            <a:r>
              <a:rPr lang="en-US" dirty="0"/>
              <a:t>Thumbs up or thumbs down, does the second picture show us keeping track of our materials (provide behavior specific praise to at least 5 students)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NEXT TO SHOW THE YES AND NO ANIMATION</a:t>
            </a:r>
          </a:p>
          <a:p>
            <a:endParaRPr lang="en-US" dirty="0"/>
          </a:p>
          <a:p>
            <a:r>
              <a:rPr lang="en-US" dirty="0"/>
              <a:t>Why do you think it is important that we keep track of our materials, like our books, homework, and other important papers?  (so we can find them when we need them, we can give the teacher our homework, it makes it easy to get our materials out when the teacher tells)</a:t>
            </a:r>
          </a:p>
          <a:p>
            <a:endParaRPr lang="en-US" dirty="0"/>
          </a:p>
          <a:p>
            <a:r>
              <a:rPr lang="en-US" dirty="0"/>
              <a:t>What do you think will happen if our desks or bookbags get messy and we can’t keep track of our materials?  (we won’t be able to find what we need, we won’t be able to turn in our homework)</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C97D7C-8661-4295-8DF4-A72C18F512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6339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are responsible we admit when we make a mistake</a:t>
            </a:r>
          </a:p>
          <a:p>
            <a:endParaRPr lang="en-US" dirty="0"/>
          </a:p>
          <a:p>
            <a:r>
              <a:rPr lang="en-US" dirty="0"/>
              <a:t>Look at the two pictures and think about which one models admitting to our mistakes. (provide students with a thinking pause)</a:t>
            </a:r>
          </a:p>
          <a:p>
            <a:r>
              <a:rPr lang="en-US" dirty="0"/>
              <a:t>Get ready….</a:t>
            </a:r>
          </a:p>
          <a:p>
            <a:endParaRPr lang="en-US" dirty="0"/>
          </a:p>
          <a:p>
            <a:r>
              <a:rPr lang="en-US" dirty="0"/>
              <a:t>Thumbs up or thumbs down, does the first picture show us an example of admitting to our mistakes?  (provide behavior specific praise to at least 5 students)</a:t>
            </a:r>
          </a:p>
          <a:p>
            <a:r>
              <a:rPr lang="en-US" dirty="0"/>
              <a:t>Thumbs up or thumbs down, does the second picture show us admitting to our mistakes (provide behavior specific praise to at least 5 students)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NEXT TO SHOW THE YES AND NO ANIMATION</a:t>
            </a:r>
          </a:p>
          <a:p>
            <a:endParaRPr lang="en-US" dirty="0"/>
          </a:p>
          <a:p>
            <a:r>
              <a:rPr lang="en-US" dirty="0"/>
              <a:t>Why do you think it is important that we admit to our mistakes?  (so we can get help from an adult, we will feel better about ourselves, we can learn to do better next time)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C97D7C-8661-4295-8DF4-A72C18F512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4480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Next, we will reflect on being responsible by looking at examples of things students might do in school, deciding if they are being responsible and reflecting on whether they met the expectation for today’s class.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EC97D7C-8661-4295-8DF4-A72C18F51226}" type="slidenum">
              <a:rPr lang="en-US" smtClean="0"/>
              <a:t>9</a:t>
            </a:fld>
            <a:endParaRPr lang="en-US"/>
          </a:p>
        </p:txBody>
      </p:sp>
    </p:spTree>
    <p:extLst>
      <p:ext uri="{BB962C8B-B14F-4D97-AF65-F5344CB8AC3E}">
        <p14:creationId xmlns:p14="http://schemas.microsoft.com/office/powerpoint/2010/main" val="3487866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none" baseline="0"/>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a:extLst>
              <a:ext uri="{FF2B5EF4-FFF2-40B4-BE49-F238E27FC236}">
                <a16:creationId xmlns:a16="http://schemas.microsoft.com/office/drawing/2014/main" id="{31C772F6-DC2A-41AB-B490-A78E185994B5}"/>
              </a:ext>
            </a:extLst>
          </p:cNvPr>
          <p:cNvSpPr>
            <a:spLocks noGrp="1"/>
          </p:cNvSpPr>
          <p:nvPr>
            <p:ph type="ftr" sz="quarter" idx="3"/>
          </p:nvPr>
        </p:nvSpPr>
        <p:spPr>
          <a:xfrm>
            <a:off x="5943600" y="6629400"/>
            <a:ext cx="3200400" cy="198438"/>
          </a:xfrm>
          <a:prstGeom prst="rect">
            <a:avLst/>
          </a:prstGeom>
        </p:spPr>
        <p:txBody>
          <a:bodyPr vert="horz" lIns="91440" tIns="45720" rIns="91440" bIns="45720" rtlCol="0" anchor="ctr"/>
          <a:lstStyle>
            <a:lvl1pPr algn="ctr" eaLnBrk="1" fontAlgn="auto" hangingPunct="1">
              <a:spcBef>
                <a:spcPts val="0"/>
              </a:spcBef>
              <a:spcAft>
                <a:spcPts val="0"/>
              </a:spcAft>
              <a:defRPr sz="600" dirty="0">
                <a:solidFill>
                  <a:prstClr val="black"/>
                </a:solidFill>
                <a:latin typeface="Arial"/>
              </a:defRPr>
            </a:lvl1pPr>
          </a:lstStyle>
          <a:p>
            <a:pPr>
              <a:defRPr/>
            </a:pPr>
            <a:r>
              <a:rPr lang="en-US" dirty="0"/>
              <a:t>In partnership with NJDOE OSE funded by IDEA funds - Part B 2020-2021</a:t>
            </a:r>
          </a:p>
        </p:txBody>
      </p:sp>
    </p:spTree>
    <p:extLst>
      <p:ext uri="{BB962C8B-B14F-4D97-AF65-F5344CB8AC3E}">
        <p14:creationId xmlns:p14="http://schemas.microsoft.com/office/powerpoint/2010/main" val="286437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1BADE3A6-8E55-488B-866B-68F74AFB083D}"/>
              </a:ext>
            </a:extLst>
          </p:cNvPr>
          <p:cNvSpPr>
            <a:spLocks noGrp="1"/>
          </p:cNvSpPr>
          <p:nvPr>
            <p:ph type="ftr" sz="quarter" idx="3"/>
          </p:nvPr>
        </p:nvSpPr>
        <p:spPr>
          <a:xfrm>
            <a:off x="5943600" y="6629400"/>
            <a:ext cx="3200400" cy="198438"/>
          </a:xfrm>
          <a:prstGeom prst="rect">
            <a:avLst/>
          </a:prstGeom>
        </p:spPr>
        <p:txBody>
          <a:bodyPr vert="horz" lIns="91440" tIns="45720" rIns="91440" bIns="45720" rtlCol="0" anchor="ctr"/>
          <a:lstStyle>
            <a:lvl1pPr algn="ctr" eaLnBrk="1" fontAlgn="auto" hangingPunct="1">
              <a:spcBef>
                <a:spcPts val="0"/>
              </a:spcBef>
              <a:spcAft>
                <a:spcPts val="0"/>
              </a:spcAft>
              <a:defRPr sz="600" dirty="0">
                <a:solidFill>
                  <a:prstClr val="black"/>
                </a:solidFill>
                <a:latin typeface="Arial"/>
              </a:defRPr>
            </a:lvl1pPr>
          </a:lstStyle>
          <a:p>
            <a:pPr>
              <a:defRPr/>
            </a:pPr>
            <a:r>
              <a:rPr lang="en-US" dirty="0"/>
              <a:t>In partnership with NJDOE OSE funded by IDEA funds - Part B 2020-2021</a:t>
            </a:r>
          </a:p>
        </p:txBody>
      </p:sp>
    </p:spTree>
    <p:extLst>
      <p:ext uri="{BB962C8B-B14F-4D97-AF65-F5344CB8AC3E}">
        <p14:creationId xmlns:p14="http://schemas.microsoft.com/office/powerpoint/2010/main" val="2679543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89227"/>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4">
            <a:extLst>
              <a:ext uri="{FF2B5EF4-FFF2-40B4-BE49-F238E27FC236}">
                <a16:creationId xmlns:a16="http://schemas.microsoft.com/office/drawing/2014/main" id="{C736D6C8-16B6-4886-9E03-ED851C0108B9}"/>
              </a:ext>
            </a:extLst>
          </p:cNvPr>
          <p:cNvSpPr>
            <a:spLocks noGrp="1"/>
          </p:cNvSpPr>
          <p:nvPr>
            <p:ph type="ftr" sz="quarter" idx="3"/>
          </p:nvPr>
        </p:nvSpPr>
        <p:spPr>
          <a:xfrm>
            <a:off x="5943600" y="6629400"/>
            <a:ext cx="3200400" cy="198438"/>
          </a:xfrm>
          <a:prstGeom prst="rect">
            <a:avLst/>
          </a:prstGeom>
        </p:spPr>
        <p:txBody>
          <a:bodyPr vert="horz" lIns="91440" tIns="45720" rIns="91440" bIns="45720" rtlCol="0" anchor="ctr"/>
          <a:lstStyle>
            <a:lvl1pPr algn="ctr" eaLnBrk="1" fontAlgn="auto" hangingPunct="1">
              <a:spcBef>
                <a:spcPts val="0"/>
              </a:spcBef>
              <a:spcAft>
                <a:spcPts val="0"/>
              </a:spcAft>
              <a:defRPr sz="600" dirty="0">
                <a:solidFill>
                  <a:prstClr val="black"/>
                </a:solidFill>
                <a:latin typeface="Arial"/>
              </a:defRPr>
            </a:lvl1pPr>
          </a:lstStyle>
          <a:p>
            <a:pPr>
              <a:defRPr/>
            </a:pPr>
            <a:r>
              <a:rPr lang="en-US" dirty="0"/>
              <a:t>In partnership with NJDOE OSE funded by IDEA funds - Part B 2020-2021</a:t>
            </a:r>
          </a:p>
        </p:txBody>
      </p:sp>
    </p:spTree>
    <p:extLst>
      <p:ext uri="{BB962C8B-B14F-4D97-AF65-F5344CB8AC3E}">
        <p14:creationId xmlns:p14="http://schemas.microsoft.com/office/powerpoint/2010/main" val="2165683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A5645380-8A5E-477F-BA3F-A702B0977AD4}"/>
              </a:ext>
            </a:extLst>
          </p:cNvPr>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5D090D24-AFFA-4584-B666-B52A4189217A}"/>
              </a:ext>
            </a:extLst>
          </p:cNvPr>
          <p:cNvSpPr>
            <a:spLocks noGrp="1"/>
          </p:cNvSpPr>
          <p:nvPr>
            <p:ph type="ftr" sz="quarter" idx="10"/>
          </p:nvPr>
        </p:nvSpPr>
        <p:spPr>
          <a:xfrm>
            <a:off x="5943600" y="6629400"/>
            <a:ext cx="3200400" cy="198438"/>
          </a:xfrm>
          <a:prstGeom prst="rect">
            <a:avLst/>
          </a:prstGeom>
        </p:spPr>
        <p:txBody>
          <a:bodyPr vert="horz" lIns="91440" tIns="45720" rIns="91440" bIns="45720" rtlCol="0" anchor="ctr"/>
          <a:lstStyle>
            <a:lvl1pPr algn="ctr" eaLnBrk="1" fontAlgn="auto" hangingPunct="1">
              <a:spcBef>
                <a:spcPts val="0"/>
              </a:spcBef>
              <a:spcAft>
                <a:spcPts val="0"/>
              </a:spcAft>
              <a:defRPr sz="600" dirty="0">
                <a:solidFill>
                  <a:prstClr val="black"/>
                </a:solidFill>
                <a:latin typeface="Arial"/>
              </a:defRPr>
            </a:lvl1pPr>
          </a:lstStyle>
          <a:p>
            <a:pPr>
              <a:defRPr/>
            </a:pPr>
            <a:r>
              <a:rPr lang="en-US" dirty="0"/>
              <a:t>In partnership with NJDOE OSE funded by IDEA funds - Part B 2020-2021</a:t>
            </a:r>
          </a:p>
        </p:txBody>
      </p:sp>
    </p:spTree>
    <p:extLst>
      <p:ext uri="{BB962C8B-B14F-4D97-AF65-F5344CB8AC3E}">
        <p14:creationId xmlns:p14="http://schemas.microsoft.com/office/powerpoint/2010/main" val="2391379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4">
            <a:extLst>
              <a:ext uri="{FF2B5EF4-FFF2-40B4-BE49-F238E27FC236}">
                <a16:creationId xmlns:a16="http://schemas.microsoft.com/office/drawing/2014/main" id="{E8BC18D7-048F-4C25-B8AE-8B196F308CB5}"/>
              </a:ext>
            </a:extLst>
          </p:cNvPr>
          <p:cNvSpPr>
            <a:spLocks noGrp="1"/>
          </p:cNvSpPr>
          <p:nvPr>
            <p:ph type="ftr" sz="quarter" idx="3"/>
          </p:nvPr>
        </p:nvSpPr>
        <p:spPr>
          <a:xfrm>
            <a:off x="5943600" y="6629400"/>
            <a:ext cx="3200400" cy="198438"/>
          </a:xfrm>
          <a:prstGeom prst="rect">
            <a:avLst/>
          </a:prstGeom>
        </p:spPr>
        <p:txBody>
          <a:bodyPr vert="horz" lIns="91440" tIns="45720" rIns="91440" bIns="45720" rtlCol="0" anchor="ctr"/>
          <a:lstStyle>
            <a:lvl1pPr algn="ctr" eaLnBrk="1" fontAlgn="auto" hangingPunct="1">
              <a:spcBef>
                <a:spcPts val="0"/>
              </a:spcBef>
              <a:spcAft>
                <a:spcPts val="0"/>
              </a:spcAft>
              <a:defRPr sz="600" dirty="0">
                <a:solidFill>
                  <a:prstClr val="black"/>
                </a:solidFill>
                <a:latin typeface="Arial"/>
              </a:defRPr>
            </a:lvl1pPr>
          </a:lstStyle>
          <a:p>
            <a:pPr>
              <a:defRPr/>
            </a:pPr>
            <a:r>
              <a:rPr lang="en-US" dirty="0"/>
              <a:t>In partnership with NJDOE OSE funded by IDEA funds - Part B 2020-2021</a:t>
            </a:r>
          </a:p>
        </p:txBody>
      </p:sp>
    </p:spTree>
    <p:extLst>
      <p:ext uri="{BB962C8B-B14F-4D97-AF65-F5344CB8AC3E}">
        <p14:creationId xmlns:p14="http://schemas.microsoft.com/office/powerpoint/2010/main" val="1907251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a:extLst>
              <a:ext uri="{FF2B5EF4-FFF2-40B4-BE49-F238E27FC236}">
                <a16:creationId xmlns:a16="http://schemas.microsoft.com/office/drawing/2014/main" id="{F5482867-4AE1-423B-8037-40929869C5FD}"/>
              </a:ext>
            </a:extLst>
          </p:cNvPr>
          <p:cNvSpPr>
            <a:spLocks noGrp="1"/>
          </p:cNvSpPr>
          <p:nvPr>
            <p:ph type="ftr" sz="quarter" idx="3"/>
          </p:nvPr>
        </p:nvSpPr>
        <p:spPr>
          <a:xfrm>
            <a:off x="5943600" y="6629400"/>
            <a:ext cx="3200400" cy="198438"/>
          </a:xfrm>
          <a:prstGeom prst="rect">
            <a:avLst/>
          </a:prstGeom>
        </p:spPr>
        <p:txBody>
          <a:bodyPr vert="horz" lIns="91440" tIns="45720" rIns="91440" bIns="45720" rtlCol="0" anchor="ctr"/>
          <a:lstStyle>
            <a:lvl1pPr algn="ctr" eaLnBrk="1" fontAlgn="auto" hangingPunct="1">
              <a:spcBef>
                <a:spcPts val="0"/>
              </a:spcBef>
              <a:spcAft>
                <a:spcPts val="0"/>
              </a:spcAft>
              <a:defRPr sz="600" dirty="0">
                <a:solidFill>
                  <a:prstClr val="black"/>
                </a:solidFill>
                <a:latin typeface="Arial"/>
              </a:defRPr>
            </a:lvl1pPr>
          </a:lstStyle>
          <a:p>
            <a:pPr>
              <a:defRPr/>
            </a:pPr>
            <a:r>
              <a:rPr lang="en-US" dirty="0"/>
              <a:t>In partnership with NJDOE OSE funded by IDEA funds - Part B 2020-2021</a:t>
            </a:r>
          </a:p>
        </p:txBody>
      </p:sp>
    </p:spTree>
    <p:extLst>
      <p:ext uri="{BB962C8B-B14F-4D97-AF65-F5344CB8AC3E}">
        <p14:creationId xmlns:p14="http://schemas.microsoft.com/office/powerpoint/2010/main" val="4138324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a:extLst>
              <a:ext uri="{FF2B5EF4-FFF2-40B4-BE49-F238E27FC236}">
                <a16:creationId xmlns:a16="http://schemas.microsoft.com/office/drawing/2014/main" id="{495D1BFC-1A89-40C2-9B16-8C7E52391D3C}"/>
              </a:ext>
            </a:extLst>
          </p:cNvPr>
          <p:cNvSpPr>
            <a:spLocks noGrp="1"/>
          </p:cNvSpPr>
          <p:nvPr>
            <p:ph type="ftr" sz="quarter" idx="3"/>
          </p:nvPr>
        </p:nvSpPr>
        <p:spPr>
          <a:xfrm>
            <a:off x="5943600" y="6629400"/>
            <a:ext cx="3200400" cy="198438"/>
          </a:xfrm>
          <a:prstGeom prst="rect">
            <a:avLst/>
          </a:prstGeom>
        </p:spPr>
        <p:txBody>
          <a:bodyPr vert="horz" lIns="91440" tIns="45720" rIns="91440" bIns="45720" rtlCol="0" anchor="ctr"/>
          <a:lstStyle>
            <a:lvl1pPr algn="ctr" eaLnBrk="1" fontAlgn="auto" hangingPunct="1">
              <a:spcBef>
                <a:spcPts val="0"/>
              </a:spcBef>
              <a:spcAft>
                <a:spcPts val="0"/>
              </a:spcAft>
              <a:defRPr sz="600" dirty="0">
                <a:solidFill>
                  <a:prstClr val="black"/>
                </a:solidFill>
                <a:latin typeface="Arial"/>
              </a:defRPr>
            </a:lvl1pPr>
          </a:lstStyle>
          <a:p>
            <a:pPr>
              <a:defRPr/>
            </a:pPr>
            <a:r>
              <a:rPr lang="en-US" dirty="0"/>
              <a:t>In partnership with NJDOE OSE funded by IDEA funds - Part B 2020-2021</a:t>
            </a:r>
          </a:p>
        </p:txBody>
      </p:sp>
    </p:spTree>
    <p:extLst>
      <p:ext uri="{BB962C8B-B14F-4D97-AF65-F5344CB8AC3E}">
        <p14:creationId xmlns:p14="http://schemas.microsoft.com/office/powerpoint/2010/main" val="3429512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622E89-42D9-4F93-B153-AB4C79AEF5E9}"/>
              </a:ext>
            </a:extLst>
          </p:cNvPr>
          <p:cNvSpPr>
            <a:spLocks noGrp="1"/>
          </p:cNvSpPr>
          <p:nvPr>
            <p:ph type="title"/>
          </p:nvPr>
        </p:nvSpPr>
        <p:spPr>
          <a:xfrm>
            <a:off x="0" y="0"/>
            <a:ext cx="9144000" cy="990600"/>
          </a:xfrm>
          <a:prstGeom prst="rect">
            <a:avLst/>
          </a:prstGeom>
        </p:spPr>
        <p:txBody>
          <a:bodyPr vert="horz" lIns="91440" tIns="45720" rIns="91440" bIns="45720" rtlCol="0" anchor="ctr">
            <a:normAutofit/>
          </a:bodyPr>
          <a:lstStyle/>
          <a:p>
            <a:r>
              <a:rPr lang="en-US" dirty="0"/>
              <a:t>Click to edit Master title style</a:t>
            </a:r>
          </a:p>
        </p:txBody>
      </p:sp>
      <p:sp>
        <p:nvSpPr>
          <p:cNvPr id="12291" name="Text Placeholder 2">
            <a:extLst>
              <a:ext uri="{FF2B5EF4-FFF2-40B4-BE49-F238E27FC236}">
                <a16:creationId xmlns:a16="http://schemas.microsoft.com/office/drawing/2014/main" id="{7360AA56-C604-438E-A74E-3DF29F0DE7C0}"/>
              </a:ext>
            </a:extLst>
          </p:cNvPr>
          <p:cNvSpPr>
            <a:spLocks noGrp="1"/>
          </p:cNvSpPr>
          <p:nvPr>
            <p:ph type="body" idx="1"/>
          </p:nvPr>
        </p:nvSpPr>
        <p:spPr bwMode="auto">
          <a:xfrm>
            <a:off x="-17463" y="1285875"/>
            <a:ext cx="916146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5" name="Footer Placeholder 4">
            <a:extLst>
              <a:ext uri="{FF2B5EF4-FFF2-40B4-BE49-F238E27FC236}">
                <a16:creationId xmlns:a16="http://schemas.microsoft.com/office/drawing/2014/main" id="{D4171DCF-8858-4649-8C2D-EB652BD18F36}"/>
              </a:ext>
            </a:extLst>
          </p:cNvPr>
          <p:cNvSpPr>
            <a:spLocks noGrp="1"/>
          </p:cNvSpPr>
          <p:nvPr>
            <p:ph type="ftr" sz="quarter" idx="3"/>
          </p:nvPr>
        </p:nvSpPr>
        <p:spPr>
          <a:xfrm>
            <a:off x="5943600" y="6629400"/>
            <a:ext cx="3200400" cy="198438"/>
          </a:xfrm>
          <a:prstGeom prst="rect">
            <a:avLst/>
          </a:prstGeom>
        </p:spPr>
        <p:txBody>
          <a:bodyPr vert="horz" lIns="91440" tIns="45720" rIns="91440" bIns="45720" rtlCol="0" anchor="ctr"/>
          <a:lstStyle>
            <a:lvl1pPr algn="ctr" eaLnBrk="1" fontAlgn="auto" hangingPunct="1">
              <a:spcBef>
                <a:spcPts val="0"/>
              </a:spcBef>
              <a:spcAft>
                <a:spcPts val="0"/>
              </a:spcAft>
              <a:defRPr sz="600" dirty="0">
                <a:solidFill>
                  <a:prstClr val="black"/>
                </a:solidFill>
                <a:latin typeface="Arial"/>
              </a:defRPr>
            </a:lvl1pPr>
          </a:lstStyle>
          <a:p>
            <a:pPr>
              <a:defRPr/>
            </a:pPr>
            <a:r>
              <a:rPr lang="en-US" dirty="0"/>
              <a:t>In partnership with NJDOE OSE funded by IDEA funds - Part B 2020-2021</a:t>
            </a:r>
          </a:p>
        </p:txBody>
      </p:sp>
      <p:pic>
        <p:nvPicPr>
          <p:cNvPr id="12293" name="Picture 8" descr="http://upload.wikimedia.org/wikipedia/commons/thumb/8/8d/Seal_of_New_Jersey.svg/250px-Seal_of_New_Jersey.svg.png">
            <a:extLst>
              <a:ext uri="{FF2B5EF4-FFF2-40B4-BE49-F238E27FC236}">
                <a16:creationId xmlns:a16="http://schemas.microsoft.com/office/drawing/2014/main" id="{50B19975-389A-405E-8F71-FCB3CB7A8415}"/>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93663" y="636428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4">
            <a:extLst>
              <a:ext uri="{FF2B5EF4-FFF2-40B4-BE49-F238E27FC236}">
                <a16:creationId xmlns:a16="http://schemas.microsoft.com/office/drawing/2014/main" id="{E4E7B84B-D902-4F9D-AA9F-ED8719A547C2}"/>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2057400" y="6513513"/>
            <a:ext cx="20574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78526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hf hdr="0" dt="0"/>
  <p:txStyles>
    <p:titleStyle>
      <a:lvl1pPr algn="l" rtl="0" eaLnBrk="0" fontAlgn="base" hangingPunct="0">
        <a:spcBef>
          <a:spcPct val="0"/>
        </a:spcBef>
        <a:spcAft>
          <a:spcPct val="0"/>
        </a:spcAft>
        <a:defRPr sz="4000" kern="1200" spc="-100">
          <a:solidFill>
            <a:schemeClr val="tx1"/>
          </a:solidFill>
          <a:latin typeface="Calibri Light" panose="020F0302020204030204" pitchFamily="34" charset="0"/>
          <a:ea typeface="+mj-ea"/>
          <a:cs typeface="Calibri Light" panose="020F0302020204030204" pitchFamily="34" charset="0"/>
        </a:defRPr>
      </a:lvl1pPr>
      <a:lvl2pPr algn="l" rtl="0" eaLnBrk="0" fontAlgn="base" hangingPunct="0">
        <a:spcBef>
          <a:spcPct val="0"/>
        </a:spcBef>
        <a:spcAft>
          <a:spcPct val="0"/>
        </a:spcAft>
        <a:defRPr sz="4000">
          <a:solidFill>
            <a:schemeClr val="tx1"/>
          </a:solidFill>
          <a:latin typeface="Arial" panose="020B0604020202020204" pitchFamily="34" charset="0"/>
        </a:defRPr>
      </a:lvl2pPr>
      <a:lvl3pPr algn="l" rtl="0" eaLnBrk="0" fontAlgn="base" hangingPunct="0">
        <a:spcBef>
          <a:spcPct val="0"/>
        </a:spcBef>
        <a:spcAft>
          <a:spcPct val="0"/>
        </a:spcAft>
        <a:defRPr sz="4000">
          <a:solidFill>
            <a:schemeClr val="tx1"/>
          </a:solidFill>
          <a:latin typeface="Arial" panose="020B0604020202020204" pitchFamily="34" charset="0"/>
        </a:defRPr>
      </a:lvl3pPr>
      <a:lvl4pPr algn="l" rtl="0" eaLnBrk="0" fontAlgn="base" hangingPunct="0">
        <a:spcBef>
          <a:spcPct val="0"/>
        </a:spcBef>
        <a:spcAft>
          <a:spcPct val="0"/>
        </a:spcAft>
        <a:defRPr sz="4000">
          <a:solidFill>
            <a:schemeClr val="tx1"/>
          </a:solidFill>
          <a:latin typeface="Arial" panose="020B0604020202020204" pitchFamily="34" charset="0"/>
        </a:defRPr>
      </a:lvl4pPr>
      <a:lvl5pPr algn="l" rtl="0" eaLnBrk="0" fontAlgn="base" hangingPunct="0">
        <a:spcBef>
          <a:spcPct val="0"/>
        </a:spcBef>
        <a:spcAft>
          <a:spcPct val="0"/>
        </a:spcAft>
        <a:defRPr sz="4000">
          <a:solidFill>
            <a:schemeClr val="tx1"/>
          </a:solidFill>
          <a:latin typeface="Arial" panose="020B0604020202020204" pitchFamily="34" charset="0"/>
        </a:defRPr>
      </a:lvl5pPr>
      <a:lvl6pPr marL="457200" algn="l" rtl="0" fontAlgn="base">
        <a:spcBef>
          <a:spcPct val="0"/>
        </a:spcBef>
        <a:spcAft>
          <a:spcPct val="0"/>
        </a:spcAft>
        <a:defRPr sz="4000">
          <a:solidFill>
            <a:schemeClr val="tx2"/>
          </a:solidFill>
          <a:latin typeface="Arial" panose="020B0604020202020204" pitchFamily="34" charset="0"/>
        </a:defRPr>
      </a:lvl6pPr>
      <a:lvl7pPr marL="914400" algn="l" rtl="0" fontAlgn="base">
        <a:spcBef>
          <a:spcPct val="0"/>
        </a:spcBef>
        <a:spcAft>
          <a:spcPct val="0"/>
        </a:spcAft>
        <a:defRPr sz="4000">
          <a:solidFill>
            <a:schemeClr val="tx2"/>
          </a:solidFill>
          <a:latin typeface="Arial" panose="020B0604020202020204" pitchFamily="34" charset="0"/>
        </a:defRPr>
      </a:lvl7pPr>
      <a:lvl8pPr marL="1371600" algn="l" rtl="0" fontAlgn="base">
        <a:spcBef>
          <a:spcPct val="0"/>
        </a:spcBef>
        <a:spcAft>
          <a:spcPct val="0"/>
        </a:spcAft>
        <a:defRPr sz="4000">
          <a:solidFill>
            <a:schemeClr val="tx2"/>
          </a:solidFill>
          <a:latin typeface="Arial" panose="020B0604020202020204" pitchFamily="34" charset="0"/>
        </a:defRPr>
      </a:lvl8pPr>
      <a:lvl9pPr marL="1828800" algn="l" rtl="0" fontAlgn="base">
        <a:spcBef>
          <a:spcPct val="0"/>
        </a:spcBef>
        <a:spcAft>
          <a:spcPct val="0"/>
        </a:spcAft>
        <a:defRPr sz="4000">
          <a:solidFill>
            <a:schemeClr val="tx2"/>
          </a:solidFill>
          <a:latin typeface="Arial" panose="020B0604020202020204" pitchFamily="34" charset="0"/>
        </a:defRPr>
      </a:lvl9pPr>
    </p:titleStyle>
    <p:bodyStyle>
      <a:lvl1pPr marL="182563" indent="-182563" algn="l" rtl="0" eaLnBrk="0" fontAlgn="base" hangingPunct="0">
        <a:spcBef>
          <a:spcPct val="20000"/>
        </a:spcBef>
        <a:spcAft>
          <a:spcPct val="0"/>
        </a:spcAft>
        <a:buClr>
          <a:schemeClr val="tx1"/>
        </a:buClr>
        <a:buSzPct val="85000"/>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1pPr>
      <a:lvl2pPr marL="457200" indent="-182563" algn="l" rtl="0" eaLnBrk="0" fontAlgn="base" hangingPunct="0">
        <a:spcBef>
          <a:spcPct val="20000"/>
        </a:spcBef>
        <a:spcAft>
          <a:spcPct val="0"/>
        </a:spcAft>
        <a:buClr>
          <a:schemeClr val="tx1"/>
        </a:buClr>
        <a:buSzPct val="85000"/>
        <a:buFont typeface="Arial" panose="020B0604020202020204" pitchFamily="34" charset="0"/>
        <a:buChar char="•"/>
        <a:defRPr sz="2000" kern="1200">
          <a:solidFill>
            <a:schemeClr val="tx1"/>
          </a:solidFill>
          <a:latin typeface="Calibri Light" panose="020F0302020204030204" pitchFamily="34" charset="0"/>
          <a:ea typeface="+mn-ea"/>
          <a:cs typeface="Calibri Light" panose="020F0302020204030204" pitchFamily="34" charset="0"/>
        </a:defRPr>
      </a:lvl2pPr>
      <a:lvl3pPr marL="730250" indent="-182563" algn="l" rtl="0" eaLnBrk="0" fontAlgn="base" hangingPunct="0">
        <a:spcBef>
          <a:spcPct val="20000"/>
        </a:spcBef>
        <a:spcAft>
          <a:spcPct val="0"/>
        </a:spcAft>
        <a:buClr>
          <a:schemeClr val="tx1"/>
        </a:buClr>
        <a:buSzPct val="90000"/>
        <a:buFont typeface="Arial" panose="020B0604020202020204" pitchFamily="34" charset="0"/>
        <a:buChar char="•"/>
        <a:defRPr kern="1200">
          <a:solidFill>
            <a:schemeClr val="tx1"/>
          </a:solidFill>
          <a:latin typeface="Calibri Light" panose="020F0302020204030204" pitchFamily="34" charset="0"/>
          <a:ea typeface="+mn-ea"/>
          <a:cs typeface="Calibri Light" panose="020F0302020204030204" pitchFamily="34" charset="0"/>
        </a:defRPr>
      </a:lvl3pPr>
      <a:lvl4pPr marL="1004888" indent="-182563" algn="l" rtl="0" eaLnBrk="0" fontAlgn="base" hangingPunct="0">
        <a:spcBef>
          <a:spcPct val="20000"/>
        </a:spcBef>
        <a:spcAft>
          <a:spcPct val="0"/>
        </a:spcAft>
        <a:buClr>
          <a:schemeClr val="tx1"/>
        </a:buClr>
        <a:buFont typeface="Arial" panose="020B0604020202020204" pitchFamily="34" charset="0"/>
        <a:buChar char="•"/>
        <a:defRPr sz="1600" kern="1200">
          <a:solidFill>
            <a:schemeClr val="tx1"/>
          </a:solidFill>
          <a:latin typeface="Calibri Light" panose="020F0302020204030204" pitchFamily="34" charset="0"/>
          <a:ea typeface="+mn-ea"/>
          <a:cs typeface="Calibri Light" panose="020F0302020204030204" pitchFamily="34" charset="0"/>
        </a:defRPr>
      </a:lvl4pPr>
      <a:lvl5pPr marL="1187450" indent="-136525" algn="l" rtl="0" eaLnBrk="0" fontAlgn="base" hangingPunct="0">
        <a:spcBef>
          <a:spcPct val="20000"/>
        </a:spcBef>
        <a:spcAft>
          <a:spcPct val="0"/>
        </a:spcAft>
        <a:buClr>
          <a:schemeClr val="tx1"/>
        </a:buClr>
        <a:buSzPct val="100000"/>
        <a:buFont typeface="Arial" panose="020B0604020202020204" pitchFamily="34" charset="0"/>
        <a:buChar char="•"/>
        <a:defRPr sz="1400" kern="1200">
          <a:solidFill>
            <a:schemeClr val="tx1"/>
          </a:solidFill>
          <a:latin typeface="Calibri Light" panose="020F0302020204030204" pitchFamily="34" charset="0"/>
          <a:ea typeface="+mn-ea"/>
          <a:cs typeface="Calibri Light" panose="020F0302020204030204" pitchFamily="34"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7" Type="http://schemas.microsoft.com/office/2007/relationships/hdphoto" Target="../media/hdphoto2.wdp"/><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8.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 Id="rId4" Type="http://schemas.microsoft.com/office/2007/relationships/hdphoto" Target="../media/hdphoto3.wdp"/></Relationships>
</file>

<file path=ppt/slides/_rels/slide2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kahoot.co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9.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png"/><Relationship Id="rId7" Type="http://schemas.microsoft.com/office/2007/relationships/hdphoto" Target="../media/hdphoto2.wdp"/><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8.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4.jp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6.jp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E2D064-7F8B-4292-AE16-8D60294C5A5B}"/>
              </a:ext>
            </a:extLst>
          </p:cNvPr>
          <p:cNvSpPr>
            <a:spLocks noGrp="1"/>
          </p:cNvSpPr>
          <p:nvPr>
            <p:ph type="ctrTitle"/>
          </p:nvPr>
        </p:nvSpPr>
        <p:spPr>
          <a:xfrm>
            <a:off x="814537" y="757555"/>
            <a:ext cx="5899772" cy="3030673"/>
          </a:xfrm>
        </p:spPr>
        <p:txBody>
          <a:bodyPr>
            <a:normAutofit/>
          </a:bodyPr>
          <a:lstStyle/>
          <a:p>
            <a:r>
              <a:rPr lang="en-US" dirty="0"/>
              <a:t>Rising Stars are Respectful and Responsible </a:t>
            </a:r>
          </a:p>
        </p:txBody>
      </p:sp>
      <p:pic>
        <p:nvPicPr>
          <p:cNvPr id="7" name="Picture 6">
            <a:extLst>
              <a:ext uri="{FF2B5EF4-FFF2-40B4-BE49-F238E27FC236}">
                <a16:creationId xmlns:a16="http://schemas.microsoft.com/office/drawing/2014/main" id="{31D9DE48-8A19-4F21-8002-E06AEA48BE43}"/>
              </a:ext>
            </a:extLst>
          </p:cNvPr>
          <p:cNvPicPr>
            <a:picLocks noChangeAspect="1"/>
          </p:cNvPicPr>
          <p:nvPr/>
        </p:nvPicPr>
        <p:blipFill rotWithShape="1">
          <a:blip r:embed="rId3">
            <a:extLst>
              <a:ext uri="{28A0092B-C50C-407E-A947-70E740481C1C}">
                <a14:useLocalDpi xmlns:a14="http://schemas.microsoft.com/office/drawing/2010/main" val="0"/>
              </a:ext>
            </a:extLst>
          </a:blip>
          <a:srcRect l="10236" t="8042" r="9358" b="9503"/>
          <a:stretch/>
        </p:blipFill>
        <p:spPr>
          <a:xfrm rot="1985542">
            <a:off x="5450072" y="2919914"/>
            <a:ext cx="2906075" cy="3157793"/>
          </a:xfrm>
          <a:prstGeom prst="rect">
            <a:avLst/>
          </a:prstGeom>
        </p:spPr>
      </p:pic>
      <p:sp>
        <p:nvSpPr>
          <p:cNvPr id="8" name="Footer Placeholder 4">
            <a:extLst>
              <a:ext uri="{FF2B5EF4-FFF2-40B4-BE49-F238E27FC236}">
                <a16:creationId xmlns:a16="http://schemas.microsoft.com/office/drawing/2014/main" id="{6FADD19B-16E8-41F8-96C4-8442C3ACA4F3}"/>
              </a:ext>
            </a:extLst>
          </p:cNvPr>
          <p:cNvSpPr>
            <a:spLocks noGrp="1"/>
          </p:cNvSpPr>
          <p:nvPr>
            <p:ph type="ftr" sz="quarter" idx="3"/>
          </p:nvPr>
        </p:nvSpPr>
        <p:spPr bwMode="auto">
          <a:xfrm>
            <a:off x="5844618" y="6617616"/>
            <a:ext cx="3299381" cy="21022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In partnership with NJDOE OSE funded by IDEA funds - Part B 2020-2021</a:t>
            </a:r>
          </a:p>
        </p:txBody>
      </p:sp>
    </p:spTree>
    <p:extLst>
      <p:ext uri="{BB962C8B-B14F-4D97-AF65-F5344CB8AC3E}">
        <p14:creationId xmlns:p14="http://schemas.microsoft.com/office/powerpoint/2010/main" val="3409075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F7F4D-0E85-4D61-8A17-3702350F420A}"/>
              </a:ext>
            </a:extLst>
          </p:cNvPr>
          <p:cNvSpPr>
            <a:spLocks noGrp="1"/>
          </p:cNvSpPr>
          <p:nvPr>
            <p:ph type="title"/>
          </p:nvPr>
        </p:nvSpPr>
        <p:spPr/>
        <p:txBody>
          <a:bodyPr/>
          <a:lstStyle/>
          <a:p>
            <a:pPr algn="ctr"/>
            <a:r>
              <a:rPr lang="en-US" dirty="0"/>
              <a:t>Worksheet Instructions</a:t>
            </a:r>
          </a:p>
        </p:txBody>
      </p:sp>
      <p:sp>
        <p:nvSpPr>
          <p:cNvPr id="3" name="Content Placeholder 2">
            <a:extLst>
              <a:ext uri="{FF2B5EF4-FFF2-40B4-BE49-F238E27FC236}">
                <a16:creationId xmlns:a16="http://schemas.microsoft.com/office/drawing/2014/main" id="{335B094B-1192-4505-A9C4-4ADE0405AAF1}"/>
              </a:ext>
            </a:extLst>
          </p:cNvPr>
          <p:cNvSpPr>
            <a:spLocks noGrp="1"/>
          </p:cNvSpPr>
          <p:nvPr>
            <p:ph idx="1"/>
          </p:nvPr>
        </p:nvSpPr>
        <p:spPr/>
        <p:txBody>
          <a:bodyPr/>
          <a:lstStyle/>
          <a:p>
            <a:pPr lvl="0"/>
            <a:r>
              <a:rPr lang="en-US" sz="3200" dirty="0"/>
              <a:t>Read the example.  </a:t>
            </a:r>
          </a:p>
          <a:p>
            <a:pPr lvl="0"/>
            <a:r>
              <a:rPr lang="en-US" sz="3200" dirty="0"/>
              <a:t>Ask yourself “Is this an example of being responsible?”</a:t>
            </a:r>
          </a:p>
          <a:p>
            <a:pPr lvl="1"/>
            <a:r>
              <a:rPr lang="en-US" sz="3200" dirty="0"/>
              <a:t>If yes, put an ‘X’ in the yes column</a:t>
            </a:r>
          </a:p>
          <a:p>
            <a:pPr lvl="1"/>
            <a:r>
              <a:rPr lang="en-US" sz="3200" dirty="0"/>
              <a:t>If no, put an ‘X’ in the no column </a:t>
            </a:r>
            <a:r>
              <a:rPr lang="en-US" sz="3200" u="sng" dirty="0"/>
              <a:t>and</a:t>
            </a:r>
            <a:r>
              <a:rPr lang="en-US" sz="3200" dirty="0"/>
              <a:t> write in one example of what the student could do next time.  </a:t>
            </a:r>
          </a:p>
          <a:p>
            <a:pPr lvl="2"/>
            <a:r>
              <a:rPr lang="en-US" sz="3200" dirty="0"/>
              <a:t>Look at the Menu of Responsible Behaviors at the bottom of this page for suggestions.</a:t>
            </a:r>
          </a:p>
          <a:p>
            <a:endParaRPr lang="en-US" dirty="0"/>
          </a:p>
        </p:txBody>
      </p:sp>
      <p:sp>
        <p:nvSpPr>
          <p:cNvPr id="4" name="Footer Placeholder 3">
            <a:extLst>
              <a:ext uri="{FF2B5EF4-FFF2-40B4-BE49-F238E27FC236}">
                <a16:creationId xmlns:a16="http://schemas.microsoft.com/office/drawing/2014/main" id="{0D199D57-CF1B-44A0-8CD9-7D6B9EB4CEB7}"/>
              </a:ext>
            </a:extLst>
          </p:cNvPr>
          <p:cNvSpPr>
            <a:spLocks noGrp="1"/>
          </p:cNvSpPr>
          <p:nvPr>
            <p:ph type="ftr" sz="quarter" idx="3"/>
          </p:nvPr>
        </p:nvSpPr>
        <p:spPr/>
        <p:txBody>
          <a:bodyPr/>
          <a:lstStyle/>
          <a:p>
            <a:pPr>
              <a:defRPr/>
            </a:pPr>
            <a:r>
              <a:rPr lang="en-US"/>
              <a:t>In partnership with NJDOE OSE funded by IDEA funds - Part B 2020-2021</a:t>
            </a:r>
            <a:endParaRPr lang="en-US" dirty="0"/>
          </a:p>
        </p:txBody>
      </p:sp>
    </p:spTree>
    <p:extLst>
      <p:ext uri="{BB962C8B-B14F-4D97-AF65-F5344CB8AC3E}">
        <p14:creationId xmlns:p14="http://schemas.microsoft.com/office/powerpoint/2010/main" val="338043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8727E-9165-428D-9022-E64B29A0AFB1}"/>
              </a:ext>
            </a:extLst>
          </p:cNvPr>
          <p:cNvSpPr>
            <a:spLocks noGrp="1"/>
          </p:cNvSpPr>
          <p:nvPr>
            <p:ph type="title"/>
          </p:nvPr>
        </p:nvSpPr>
        <p:spPr/>
        <p:txBody>
          <a:bodyPr/>
          <a:lstStyle/>
          <a:p>
            <a:pPr algn="ctr"/>
            <a:r>
              <a:rPr lang="en-US" dirty="0"/>
              <a:t>Menu of Responsible Behaviors</a:t>
            </a:r>
          </a:p>
        </p:txBody>
      </p:sp>
      <p:sp>
        <p:nvSpPr>
          <p:cNvPr id="4" name="Footer Placeholder 3">
            <a:extLst>
              <a:ext uri="{FF2B5EF4-FFF2-40B4-BE49-F238E27FC236}">
                <a16:creationId xmlns:a16="http://schemas.microsoft.com/office/drawing/2014/main" id="{C3C91794-CA13-44D6-8D13-CC5D17E03A90}"/>
              </a:ext>
            </a:extLst>
          </p:cNvPr>
          <p:cNvSpPr>
            <a:spLocks noGrp="1"/>
          </p:cNvSpPr>
          <p:nvPr>
            <p:ph type="ftr" sz="quarter" idx="3"/>
          </p:nvPr>
        </p:nvSpPr>
        <p:spPr/>
        <p:txBody>
          <a:bodyPr/>
          <a:lstStyle/>
          <a:p>
            <a:pPr>
              <a:defRPr/>
            </a:pPr>
            <a:r>
              <a:rPr lang="en-US"/>
              <a:t>In partnership with NJDOE OSE funded by IDEA funds - Part B 2020-2021</a:t>
            </a:r>
            <a:endParaRPr lang="en-US" dirty="0"/>
          </a:p>
        </p:txBody>
      </p:sp>
      <p:graphicFrame>
        <p:nvGraphicFramePr>
          <p:cNvPr id="8" name="Table 7">
            <a:extLst>
              <a:ext uri="{FF2B5EF4-FFF2-40B4-BE49-F238E27FC236}">
                <a16:creationId xmlns:a16="http://schemas.microsoft.com/office/drawing/2014/main" id="{6C895373-EFEA-424A-92AC-12D48D15C681}"/>
              </a:ext>
            </a:extLst>
          </p:cNvPr>
          <p:cNvGraphicFramePr>
            <a:graphicFrameLocks noGrp="1"/>
          </p:cNvGraphicFramePr>
          <p:nvPr>
            <p:extLst>
              <p:ext uri="{D42A27DB-BD31-4B8C-83A1-F6EECF244321}">
                <p14:modId xmlns:p14="http://schemas.microsoft.com/office/powerpoint/2010/main" val="4270215505"/>
              </p:ext>
            </p:extLst>
          </p:nvPr>
        </p:nvGraphicFramePr>
        <p:xfrm>
          <a:off x="115888" y="1173698"/>
          <a:ext cx="8819106" cy="5001959"/>
        </p:xfrm>
        <a:graphic>
          <a:graphicData uri="http://schemas.openxmlformats.org/drawingml/2006/table">
            <a:tbl>
              <a:tblPr firstRow="1" firstCol="1" bandRow="1"/>
              <a:tblGrid>
                <a:gridCol w="4575223">
                  <a:extLst>
                    <a:ext uri="{9D8B030D-6E8A-4147-A177-3AD203B41FA5}">
                      <a16:colId xmlns:a16="http://schemas.microsoft.com/office/drawing/2014/main" val="2227351960"/>
                    </a:ext>
                  </a:extLst>
                </a:gridCol>
                <a:gridCol w="4243883">
                  <a:extLst>
                    <a:ext uri="{9D8B030D-6E8A-4147-A177-3AD203B41FA5}">
                      <a16:colId xmlns:a16="http://schemas.microsoft.com/office/drawing/2014/main" val="1082828821"/>
                    </a:ext>
                  </a:extLst>
                </a:gridCol>
              </a:tblGrid>
              <a:tr h="0">
                <a:tc>
                  <a:txBody>
                    <a:bodyPr/>
                    <a:lstStyle/>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Calibri Light" panose="020F0302020204030204" pitchFamily="34" charset="0"/>
                          <a:ea typeface="Calibri" panose="020F0502020204030204" pitchFamily="34" charset="0"/>
                          <a:cs typeface="Calibri Light" panose="020F0302020204030204" pitchFamily="34" charset="0"/>
                        </a:rPr>
                        <a:t>Ask adult for help (parent, teacher, other)</a:t>
                      </a:r>
                    </a:p>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Calibri Light" panose="020F0302020204030204" pitchFamily="34" charset="0"/>
                          <a:ea typeface="Calibri" panose="020F0502020204030204" pitchFamily="34" charset="0"/>
                          <a:cs typeface="Calibri Light" panose="020F0302020204030204" pitchFamily="34" charset="0"/>
                        </a:rPr>
                        <a:t>Ask teacher to repeat directions</a:t>
                      </a:r>
                    </a:p>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Calibri Light" panose="020F0302020204030204" pitchFamily="34" charset="0"/>
                          <a:ea typeface="Calibri" panose="020F0502020204030204" pitchFamily="34" charset="0"/>
                          <a:cs typeface="Calibri Light" panose="020F0302020204030204" pitchFamily="34" charset="0"/>
                        </a:rPr>
                        <a:t>Charge Chromebook at night</a:t>
                      </a:r>
                    </a:p>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Calibri Light" panose="020F0302020204030204" pitchFamily="34" charset="0"/>
                          <a:ea typeface="Calibri" panose="020F0502020204030204" pitchFamily="34" charset="0"/>
                          <a:cs typeface="Calibri Light" panose="020F0302020204030204" pitchFamily="34" charset="0"/>
                        </a:rPr>
                        <a:t>Write a reminder note</a:t>
                      </a:r>
                    </a:p>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Calibri Light" panose="020F0302020204030204" pitchFamily="34" charset="0"/>
                          <a:ea typeface="Calibri" panose="020F0502020204030204" pitchFamily="34" charset="0"/>
                          <a:cs typeface="Calibri Light" panose="020F0302020204030204" pitchFamily="34" charset="0"/>
                        </a:rPr>
                        <a:t>Put a reminder in my calendar</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2800" dirty="0">
                          <a:effectLst/>
                          <a:latin typeface="Calibri Light" panose="020F0302020204030204" pitchFamily="34" charset="0"/>
                          <a:ea typeface="Calibri" panose="020F0502020204030204" pitchFamily="34" charset="0"/>
                          <a:cs typeface="Calibri Light" panose="020F0302020204030204" pitchFamily="34" charset="0"/>
                        </a:rPr>
                        <a:t>Plug in my Chromebook while I am working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Calibri Light" panose="020F0302020204030204" pitchFamily="34" charset="0"/>
                          <a:ea typeface="Calibri" panose="020F0502020204030204" pitchFamily="34" charset="0"/>
                          <a:cs typeface="Calibri Light" panose="020F0302020204030204" pitchFamily="34" charset="0"/>
                        </a:rPr>
                        <a:t>Schedule a break for when I am done with work</a:t>
                      </a:r>
                    </a:p>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Calibri Light" panose="020F0302020204030204" pitchFamily="34" charset="0"/>
                          <a:ea typeface="Calibri" panose="020F0502020204030204" pitchFamily="34" charset="0"/>
                          <a:cs typeface="Calibri Light" panose="020F0302020204030204" pitchFamily="34" charset="0"/>
                        </a:rPr>
                        <a:t>Have extra pencils and paper in my desk</a:t>
                      </a:r>
                    </a:p>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Calibri Light" panose="020F0302020204030204" pitchFamily="34" charset="0"/>
                          <a:ea typeface="Calibri" panose="020F0502020204030204" pitchFamily="34" charset="0"/>
                          <a:cs typeface="Calibri Light" panose="020F0302020204030204" pitchFamily="34" charset="0"/>
                        </a:rPr>
                        <a:t>Set an alarm</a:t>
                      </a:r>
                    </a:p>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Calibri Light" panose="020F0302020204030204" pitchFamily="34" charset="0"/>
                          <a:ea typeface="Calibri" panose="020F0502020204030204" pitchFamily="34" charset="0"/>
                          <a:cs typeface="Calibri Light" panose="020F0302020204030204" pitchFamily="34" charset="0"/>
                        </a:rPr>
                        <a:t>Put my homework in my bag as soon as I am finished</a:t>
                      </a:r>
                    </a:p>
                    <a:p>
                      <a:pPr marL="0" marR="0">
                        <a:lnSpc>
                          <a:spcPct val="107000"/>
                        </a:lnSpc>
                        <a:spcBef>
                          <a:spcPts val="0"/>
                        </a:spcBef>
                        <a:spcAft>
                          <a:spcPts val="0"/>
                        </a:spcAft>
                      </a:pPr>
                      <a:r>
                        <a:rPr lang="en-US" sz="2800" dirty="0">
                          <a:effectLst/>
                          <a:latin typeface="Calibri Light" panose="020F0302020204030204" pitchFamily="34" charset="0"/>
                          <a:ea typeface="Calibri" panose="020F0502020204030204" pitchFamily="34" charset="0"/>
                          <a:cs typeface="Calibri Light" panose="020F03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4625537"/>
                  </a:ext>
                </a:extLst>
              </a:tr>
            </a:tbl>
          </a:graphicData>
        </a:graphic>
      </p:graphicFrame>
    </p:spTree>
    <p:extLst>
      <p:ext uri="{BB962C8B-B14F-4D97-AF65-F5344CB8AC3E}">
        <p14:creationId xmlns:p14="http://schemas.microsoft.com/office/powerpoint/2010/main" val="1348776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420C9-83ED-4682-B7F5-866C70331397}"/>
              </a:ext>
            </a:extLst>
          </p:cNvPr>
          <p:cNvSpPr>
            <a:spLocks noGrp="1"/>
          </p:cNvSpPr>
          <p:nvPr>
            <p:ph type="title"/>
          </p:nvPr>
        </p:nvSpPr>
        <p:spPr>
          <a:xfrm>
            <a:off x="4669971" y="388043"/>
            <a:ext cx="3978200" cy="2024743"/>
          </a:xfrm>
        </p:spPr>
        <p:txBody>
          <a:bodyPr/>
          <a:lstStyle/>
          <a:p>
            <a:pPr algn="ctr"/>
            <a:r>
              <a:rPr lang="en-US" dirty="0"/>
              <a:t>Arriving Late to School</a:t>
            </a:r>
          </a:p>
        </p:txBody>
      </p:sp>
      <p:pic>
        <p:nvPicPr>
          <p:cNvPr id="20" name="Picture 19">
            <a:extLst>
              <a:ext uri="{FF2B5EF4-FFF2-40B4-BE49-F238E27FC236}">
                <a16:creationId xmlns:a16="http://schemas.microsoft.com/office/drawing/2014/main" id="{581BDA48-7767-43B7-B022-951CA4571B0C}"/>
              </a:ext>
            </a:extLst>
          </p:cNvPr>
          <p:cNvPicPr>
            <a:picLocks noChangeAspect="1"/>
          </p:cNvPicPr>
          <p:nvPr/>
        </p:nvPicPr>
        <p:blipFill rotWithShape="1">
          <a:blip r:embed="rId3">
            <a:extLst>
              <a:ext uri="{28A0092B-C50C-407E-A947-70E740481C1C}">
                <a14:useLocalDpi xmlns:a14="http://schemas.microsoft.com/office/drawing/2010/main" val="0"/>
              </a:ext>
            </a:extLst>
          </a:blip>
          <a:srcRect l="27663" t="-982" r="16672" b="982"/>
          <a:stretch/>
        </p:blipFill>
        <p:spPr>
          <a:xfrm>
            <a:off x="2091863" y="165081"/>
            <a:ext cx="2574504" cy="3819783"/>
          </a:xfrm>
          <a:prstGeom prst="rect">
            <a:avLst/>
          </a:prstGeom>
        </p:spPr>
      </p:pic>
      <p:sp>
        <p:nvSpPr>
          <p:cNvPr id="24" name="Oval 23">
            <a:extLst>
              <a:ext uri="{FF2B5EF4-FFF2-40B4-BE49-F238E27FC236}">
                <a16:creationId xmlns:a16="http://schemas.microsoft.com/office/drawing/2014/main" id="{37744F60-5A9C-4957-9862-82B87CCE3579}"/>
              </a:ext>
            </a:extLst>
          </p:cNvPr>
          <p:cNvSpPr/>
          <p:nvPr/>
        </p:nvSpPr>
        <p:spPr>
          <a:xfrm>
            <a:off x="1502229" y="506045"/>
            <a:ext cx="3597016" cy="337386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25" name="Straight Connector 24">
            <a:extLst>
              <a:ext uri="{FF2B5EF4-FFF2-40B4-BE49-F238E27FC236}">
                <a16:creationId xmlns:a16="http://schemas.microsoft.com/office/drawing/2014/main" id="{7ECA6108-A458-47E4-B00E-6A1D100AC583}"/>
              </a:ext>
            </a:extLst>
          </p:cNvPr>
          <p:cNvCxnSpPr>
            <a:cxnSpLocks/>
            <a:stCxn id="24" idx="1"/>
          </p:cNvCxnSpPr>
          <p:nvPr/>
        </p:nvCxnSpPr>
        <p:spPr>
          <a:xfrm>
            <a:off x="2029000" y="1000135"/>
            <a:ext cx="2712818" cy="2108369"/>
          </a:xfrm>
          <a:prstGeom prst="line">
            <a:avLst/>
          </a:prstGeom>
          <a:ln w="28575">
            <a:solidFill>
              <a:srgbClr val="C00000"/>
            </a:solidFill>
          </a:ln>
        </p:spPr>
        <p:style>
          <a:lnRef idx="1">
            <a:schemeClr val="accent2"/>
          </a:lnRef>
          <a:fillRef idx="0">
            <a:schemeClr val="accent2"/>
          </a:fillRef>
          <a:effectRef idx="0">
            <a:schemeClr val="accent2"/>
          </a:effectRef>
          <a:fontRef idx="minor">
            <a:schemeClr val="tx1"/>
          </a:fontRef>
        </p:style>
      </p:cxnSp>
      <p:graphicFrame>
        <p:nvGraphicFramePr>
          <p:cNvPr id="8" name="Table 7">
            <a:extLst>
              <a:ext uri="{FF2B5EF4-FFF2-40B4-BE49-F238E27FC236}">
                <a16:creationId xmlns:a16="http://schemas.microsoft.com/office/drawing/2014/main" id="{61E0BA3B-0C87-425E-8F9A-A00E33E56353}"/>
              </a:ext>
            </a:extLst>
          </p:cNvPr>
          <p:cNvGraphicFramePr>
            <a:graphicFrameLocks noGrp="1"/>
          </p:cNvGraphicFramePr>
          <p:nvPr>
            <p:extLst>
              <p:ext uri="{D42A27DB-BD31-4B8C-83A1-F6EECF244321}">
                <p14:modId xmlns:p14="http://schemas.microsoft.com/office/powerpoint/2010/main" val="3309055449"/>
              </p:ext>
            </p:extLst>
          </p:nvPr>
        </p:nvGraphicFramePr>
        <p:xfrm>
          <a:off x="267789" y="3839528"/>
          <a:ext cx="8948058" cy="2690495"/>
        </p:xfrm>
        <a:graphic>
          <a:graphicData uri="http://schemas.openxmlformats.org/drawingml/2006/table">
            <a:tbl>
              <a:tblPr firstRow="1" firstCol="1" bandRow="1"/>
              <a:tblGrid>
                <a:gridCol w="2688442">
                  <a:extLst>
                    <a:ext uri="{9D8B030D-6E8A-4147-A177-3AD203B41FA5}">
                      <a16:colId xmlns:a16="http://schemas.microsoft.com/office/drawing/2014/main" val="3490521805"/>
                    </a:ext>
                  </a:extLst>
                </a:gridCol>
                <a:gridCol w="2688442">
                  <a:extLst>
                    <a:ext uri="{9D8B030D-6E8A-4147-A177-3AD203B41FA5}">
                      <a16:colId xmlns:a16="http://schemas.microsoft.com/office/drawing/2014/main" val="714663640"/>
                    </a:ext>
                  </a:extLst>
                </a:gridCol>
                <a:gridCol w="3571174">
                  <a:extLst>
                    <a:ext uri="{9D8B030D-6E8A-4147-A177-3AD203B41FA5}">
                      <a16:colId xmlns:a16="http://schemas.microsoft.com/office/drawing/2014/main" val="1622253472"/>
                    </a:ext>
                  </a:extLst>
                </a:gridCol>
              </a:tblGrid>
              <a:tr h="1055376">
                <a:tc>
                  <a:txBody>
                    <a:bodyPr/>
                    <a:lstStyle/>
                    <a:p>
                      <a:pPr marL="0" marR="0" algn="ctr">
                        <a:lnSpc>
                          <a:spcPct val="107000"/>
                        </a:lnSpc>
                        <a:spcBef>
                          <a:spcPts val="0"/>
                        </a:spcBef>
                        <a:spcAft>
                          <a:spcPts val="0"/>
                        </a:spcAft>
                      </a:pPr>
                      <a:r>
                        <a:rPr lang="en-US" sz="3200" dirty="0">
                          <a:effectLst/>
                          <a:latin typeface="Calibri Light" panose="020F0302020204030204" pitchFamily="34" charset="0"/>
                          <a:ea typeface="Calibri" panose="020F0502020204030204" pitchFamily="34" charset="0"/>
                          <a:cs typeface="Calibri Light" panose="020F0302020204030204" pitchFamily="34" charset="0"/>
                        </a:rPr>
                        <a:t>Yes! This is Responsible</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200" dirty="0">
                          <a:effectLst/>
                          <a:latin typeface="Calibri Light" panose="020F0302020204030204" pitchFamily="34" charset="0"/>
                          <a:ea typeface="Calibri" panose="020F0502020204030204" pitchFamily="34" charset="0"/>
                          <a:cs typeface="Calibri Light" panose="020F0302020204030204" pitchFamily="34" charset="0"/>
                        </a:rPr>
                        <a:t>No, this is not Responsible</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600" dirty="0">
                          <a:effectLst/>
                          <a:latin typeface="Calibri Light" panose="020F0302020204030204" pitchFamily="34" charset="0"/>
                          <a:ea typeface="Calibri" panose="020F0502020204030204" pitchFamily="34" charset="0"/>
                          <a:cs typeface="Calibri Light" panose="020F0302020204030204" pitchFamily="34" charset="0"/>
                        </a:rPr>
                        <a:t>Next time the student could:</a:t>
                      </a:r>
                      <a:endParaRPr lang="en-US" sz="32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8099395"/>
                  </a:ext>
                </a:extLst>
              </a:tr>
              <a:tr h="521801">
                <a:tc>
                  <a:txBody>
                    <a:bodyPr/>
                    <a:lstStyle/>
                    <a:p>
                      <a:pPr marL="0" marR="0" algn="ctr">
                        <a:lnSpc>
                          <a:spcPct val="107000"/>
                        </a:lnSpc>
                        <a:spcBef>
                          <a:spcPts val="0"/>
                        </a:spcBef>
                        <a:spcAft>
                          <a:spcPts val="0"/>
                        </a:spcAft>
                      </a:pPr>
                      <a:r>
                        <a:rPr lang="en-US" sz="3200" dirty="0">
                          <a:effectLst/>
                          <a:latin typeface="Calibri Light" panose="020F0302020204030204" pitchFamily="34" charset="0"/>
                          <a:ea typeface="Calibri" panose="020F0502020204030204" pitchFamily="34" charset="0"/>
                          <a:cs typeface="Calibri Light" panose="020F030202020403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32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3200" dirty="0">
                        <a:effectLst/>
                        <a:latin typeface="Calibri Light" panose="020F0302020204030204" pitchFamily="34" charset="0"/>
                        <a:ea typeface="Calibri" panose="020F0502020204030204" pitchFamily="34" charset="0"/>
                        <a:cs typeface="Calibri Light" panose="020F0302020204030204" pitchFamily="34" charset="0"/>
                      </a:endParaRPr>
                    </a:p>
                    <a:p>
                      <a:pPr marL="0" marR="0">
                        <a:lnSpc>
                          <a:spcPct val="107000"/>
                        </a:lnSpc>
                        <a:spcBef>
                          <a:spcPts val="0"/>
                        </a:spcBef>
                        <a:spcAft>
                          <a:spcPts val="0"/>
                        </a:spcAft>
                      </a:pPr>
                      <a:endParaRPr lang="en-US" sz="3200" dirty="0">
                        <a:effectLst/>
                        <a:latin typeface="Calibri Light" panose="020F0302020204030204" pitchFamily="34" charset="0"/>
                        <a:ea typeface="Calibri" panose="020F0502020204030204" pitchFamily="34" charset="0"/>
                        <a:cs typeface="Calibri Light" panose="020F0302020204030204" pitchFamily="34" charset="0"/>
                      </a:endParaRPr>
                    </a:p>
                    <a:p>
                      <a:pPr marL="0" marR="0">
                        <a:lnSpc>
                          <a:spcPct val="107000"/>
                        </a:lnSpc>
                        <a:spcBef>
                          <a:spcPts val="0"/>
                        </a:spcBef>
                        <a:spcAft>
                          <a:spcPts val="0"/>
                        </a:spcAft>
                      </a:pPr>
                      <a:endParaRPr lang="en-US" sz="32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4772600"/>
                  </a:ext>
                </a:extLst>
              </a:tr>
            </a:tbl>
          </a:graphicData>
        </a:graphic>
      </p:graphicFrame>
      <p:sp>
        <p:nvSpPr>
          <p:cNvPr id="13" name="TextBox 12">
            <a:extLst>
              <a:ext uri="{FF2B5EF4-FFF2-40B4-BE49-F238E27FC236}">
                <a16:creationId xmlns:a16="http://schemas.microsoft.com/office/drawing/2014/main" id="{6EE22C2F-7EF9-4434-9E76-5200DFA511DC}"/>
              </a:ext>
            </a:extLst>
          </p:cNvPr>
          <p:cNvSpPr txBox="1"/>
          <p:nvPr/>
        </p:nvSpPr>
        <p:spPr>
          <a:xfrm>
            <a:off x="3801292" y="5367792"/>
            <a:ext cx="940526" cy="923330"/>
          </a:xfrm>
          <a:prstGeom prst="rect">
            <a:avLst/>
          </a:prstGeom>
          <a:noFill/>
        </p:spPr>
        <p:txBody>
          <a:bodyPr wrap="square" rtlCol="0">
            <a:spAutoFit/>
          </a:bodyPr>
          <a:lstStyle/>
          <a:p>
            <a:pPr algn="ctr"/>
            <a:r>
              <a:rPr lang="en-US" sz="5400" dirty="0">
                <a:latin typeface="Calibri Light" panose="020F0302020204030204" pitchFamily="34" charset="0"/>
                <a:cs typeface="Calibri Light" panose="020F0302020204030204" pitchFamily="34" charset="0"/>
              </a:rPr>
              <a:t>X</a:t>
            </a:r>
          </a:p>
        </p:txBody>
      </p:sp>
    </p:spTree>
    <p:extLst>
      <p:ext uri="{BB962C8B-B14F-4D97-AF65-F5344CB8AC3E}">
        <p14:creationId xmlns:p14="http://schemas.microsoft.com/office/powerpoint/2010/main" val="2369056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8727E-9165-428D-9022-E64B29A0AFB1}"/>
              </a:ext>
            </a:extLst>
          </p:cNvPr>
          <p:cNvSpPr>
            <a:spLocks noGrp="1"/>
          </p:cNvSpPr>
          <p:nvPr>
            <p:ph type="title"/>
          </p:nvPr>
        </p:nvSpPr>
        <p:spPr/>
        <p:txBody>
          <a:bodyPr/>
          <a:lstStyle/>
          <a:p>
            <a:pPr algn="ctr"/>
            <a:r>
              <a:rPr lang="en-US" dirty="0"/>
              <a:t>Menu of Responsible Behaviors</a:t>
            </a:r>
          </a:p>
        </p:txBody>
      </p:sp>
      <p:sp>
        <p:nvSpPr>
          <p:cNvPr id="4" name="Footer Placeholder 3">
            <a:extLst>
              <a:ext uri="{FF2B5EF4-FFF2-40B4-BE49-F238E27FC236}">
                <a16:creationId xmlns:a16="http://schemas.microsoft.com/office/drawing/2014/main" id="{C3C91794-CA13-44D6-8D13-CC5D17E03A90}"/>
              </a:ext>
            </a:extLst>
          </p:cNvPr>
          <p:cNvSpPr>
            <a:spLocks noGrp="1"/>
          </p:cNvSpPr>
          <p:nvPr>
            <p:ph type="ftr" sz="quarter" idx="3"/>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black"/>
                </a:solidFill>
                <a:effectLst/>
                <a:uLnTx/>
                <a:uFillTx/>
                <a:latin typeface="Arial"/>
                <a:ea typeface="+mn-ea"/>
                <a:cs typeface="+mn-cs"/>
              </a:rPr>
              <a:t>In partnership with NJDOE OSE funded by IDEA funds - Part B 2020-2021</a:t>
            </a:r>
            <a:endParaRPr kumimoji="0" lang="en-US" sz="6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8" name="Table 7">
            <a:extLst>
              <a:ext uri="{FF2B5EF4-FFF2-40B4-BE49-F238E27FC236}">
                <a16:creationId xmlns:a16="http://schemas.microsoft.com/office/drawing/2014/main" id="{6C895373-EFEA-424A-92AC-12D48D15C681}"/>
              </a:ext>
            </a:extLst>
          </p:cNvPr>
          <p:cNvGraphicFramePr>
            <a:graphicFrameLocks noGrp="1"/>
          </p:cNvGraphicFramePr>
          <p:nvPr>
            <p:extLst>
              <p:ext uri="{D42A27DB-BD31-4B8C-83A1-F6EECF244321}">
                <p14:modId xmlns:p14="http://schemas.microsoft.com/office/powerpoint/2010/main" val="3651039679"/>
              </p:ext>
            </p:extLst>
          </p:nvPr>
        </p:nvGraphicFramePr>
        <p:xfrm>
          <a:off x="115888" y="1173698"/>
          <a:ext cx="8819106" cy="5195316"/>
        </p:xfrm>
        <a:graphic>
          <a:graphicData uri="http://schemas.openxmlformats.org/drawingml/2006/table">
            <a:tbl>
              <a:tblPr firstRow="1" firstCol="1" bandRow="1"/>
              <a:tblGrid>
                <a:gridCol w="4575223">
                  <a:extLst>
                    <a:ext uri="{9D8B030D-6E8A-4147-A177-3AD203B41FA5}">
                      <a16:colId xmlns:a16="http://schemas.microsoft.com/office/drawing/2014/main" val="2227351960"/>
                    </a:ext>
                  </a:extLst>
                </a:gridCol>
                <a:gridCol w="4243883">
                  <a:extLst>
                    <a:ext uri="{9D8B030D-6E8A-4147-A177-3AD203B41FA5}">
                      <a16:colId xmlns:a16="http://schemas.microsoft.com/office/drawing/2014/main" val="1082828821"/>
                    </a:ext>
                  </a:extLst>
                </a:gridCol>
              </a:tblGrid>
              <a:tr h="0">
                <a:tc>
                  <a:txBody>
                    <a:bodyPr/>
                    <a:lstStyle/>
                    <a:p>
                      <a:pPr marL="342900" marR="0" lvl="0" indent="-342900">
                        <a:lnSpc>
                          <a:spcPct val="107000"/>
                        </a:lnSpc>
                        <a:spcBef>
                          <a:spcPts val="0"/>
                        </a:spcBef>
                        <a:spcAft>
                          <a:spcPts val="0"/>
                        </a:spcAft>
                        <a:buFont typeface="Symbol" panose="05050102010706020507" pitchFamily="18" charset="2"/>
                        <a:buChar char=""/>
                      </a:pPr>
                      <a:r>
                        <a:rPr lang="en-US" sz="3200" dirty="0">
                          <a:effectLst/>
                          <a:latin typeface="Calibri Light" panose="020F0302020204030204" pitchFamily="34" charset="0"/>
                          <a:ea typeface="Calibri" panose="020F0502020204030204" pitchFamily="34" charset="0"/>
                          <a:cs typeface="Calibri Light" panose="020F0302020204030204" pitchFamily="34" charset="0"/>
                        </a:rPr>
                        <a:t>Ask adult for help </a:t>
                      </a:r>
                    </a:p>
                    <a:p>
                      <a:pPr marL="342900" marR="0" lvl="0" indent="-342900">
                        <a:lnSpc>
                          <a:spcPct val="107000"/>
                        </a:lnSpc>
                        <a:spcBef>
                          <a:spcPts val="0"/>
                        </a:spcBef>
                        <a:spcAft>
                          <a:spcPts val="0"/>
                        </a:spcAft>
                        <a:buFont typeface="Symbol" panose="05050102010706020507" pitchFamily="18" charset="2"/>
                        <a:buChar char=""/>
                      </a:pPr>
                      <a:r>
                        <a:rPr lang="en-US" sz="3200" dirty="0">
                          <a:effectLst/>
                          <a:latin typeface="Calibri Light" panose="020F0302020204030204" pitchFamily="34" charset="0"/>
                          <a:ea typeface="Calibri" panose="020F0502020204030204" pitchFamily="34" charset="0"/>
                          <a:cs typeface="Calibri Light" panose="020F0302020204030204" pitchFamily="34" charset="0"/>
                        </a:rPr>
                        <a:t>Ask teacher to repeat directions</a:t>
                      </a:r>
                    </a:p>
                    <a:p>
                      <a:pPr marL="342900" marR="0" lvl="0" indent="-342900">
                        <a:lnSpc>
                          <a:spcPct val="107000"/>
                        </a:lnSpc>
                        <a:spcBef>
                          <a:spcPts val="0"/>
                        </a:spcBef>
                        <a:spcAft>
                          <a:spcPts val="0"/>
                        </a:spcAft>
                        <a:buFont typeface="Symbol" panose="05050102010706020507" pitchFamily="18" charset="2"/>
                        <a:buChar char=""/>
                      </a:pPr>
                      <a:r>
                        <a:rPr lang="en-US" sz="3200" dirty="0">
                          <a:effectLst/>
                          <a:latin typeface="Calibri Light" panose="020F0302020204030204" pitchFamily="34" charset="0"/>
                          <a:ea typeface="Calibri" panose="020F0502020204030204" pitchFamily="34" charset="0"/>
                          <a:cs typeface="Calibri Light" panose="020F0302020204030204" pitchFamily="34" charset="0"/>
                        </a:rPr>
                        <a:t>Charge Chromebook at night</a:t>
                      </a:r>
                    </a:p>
                    <a:p>
                      <a:pPr marL="342900" marR="0" lvl="0" indent="-342900">
                        <a:lnSpc>
                          <a:spcPct val="107000"/>
                        </a:lnSpc>
                        <a:spcBef>
                          <a:spcPts val="0"/>
                        </a:spcBef>
                        <a:spcAft>
                          <a:spcPts val="0"/>
                        </a:spcAft>
                        <a:buFont typeface="Symbol" panose="05050102010706020507" pitchFamily="18" charset="2"/>
                        <a:buChar char=""/>
                      </a:pPr>
                      <a:r>
                        <a:rPr lang="en-US" sz="3200" dirty="0">
                          <a:effectLst/>
                          <a:latin typeface="Calibri Light" panose="020F0302020204030204" pitchFamily="34" charset="0"/>
                          <a:ea typeface="Calibri" panose="020F0502020204030204" pitchFamily="34" charset="0"/>
                          <a:cs typeface="Calibri Light" panose="020F0302020204030204" pitchFamily="34" charset="0"/>
                        </a:rPr>
                        <a:t>Write a reminder note</a:t>
                      </a:r>
                    </a:p>
                    <a:p>
                      <a:pPr marL="342900" marR="0" lvl="0" indent="-342900">
                        <a:lnSpc>
                          <a:spcPct val="107000"/>
                        </a:lnSpc>
                        <a:spcBef>
                          <a:spcPts val="0"/>
                        </a:spcBef>
                        <a:spcAft>
                          <a:spcPts val="0"/>
                        </a:spcAft>
                        <a:buFont typeface="Symbol" panose="05050102010706020507" pitchFamily="18" charset="2"/>
                        <a:buChar char=""/>
                      </a:pPr>
                      <a:r>
                        <a:rPr lang="en-US" sz="3200" dirty="0">
                          <a:effectLst/>
                          <a:latin typeface="Calibri Light" panose="020F0302020204030204" pitchFamily="34" charset="0"/>
                          <a:ea typeface="Calibri" panose="020F0502020204030204" pitchFamily="34" charset="0"/>
                          <a:cs typeface="Calibri Light" panose="020F0302020204030204" pitchFamily="34" charset="0"/>
                        </a:rPr>
                        <a:t>Put a reminder in my calendar</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3200" dirty="0">
                          <a:effectLst/>
                          <a:latin typeface="Calibri Light" panose="020F0302020204030204" pitchFamily="34" charset="0"/>
                          <a:ea typeface="Calibri" panose="020F0502020204030204" pitchFamily="34" charset="0"/>
                          <a:cs typeface="Calibri Light" panose="020F0302020204030204" pitchFamily="34" charset="0"/>
                        </a:rPr>
                        <a:t>Plug in my Chromebook while I am working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3200" dirty="0">
                          <a:effectLst/>
                          <a:latin typeface="Calibri Light" panose="020F0302020204030204" pitchFamily="34" charset="0"/>
                          <a:ea typeface="Calibri" panose="020F0502020204030204" pitchFamily="34" charset="0"/>
                          <a:cs typeface="Calibri Light" panose="020F0302020204030204" pitchFamily="34" charset="0"/>
                        </a:rPr>
                        <a:t>Schedule a break for when I am done with work</a:t>
                      </a:r>
                    </a:p>
                    <a:p>
                      <a:pPr marL="342900" marR="0" lvl="0" indent="-342900">
                        <a:lnSpc>
                          <a:spcPct val="107000"/>
                        </a:lnSpc>
                        <a:spcBef>
                          <a:spcPts val="0"/>
                        </a:spcBef>
                        <a:spcAft>
                          <a:spcPts val="0"/>
                        </a:spcAft>
                        <a:buFont typeface="Symbol" panose="05050102010706020507" pitchFamily="18" charset="2"/>
                        <a:buChar char=""/>
                      </a:pPr>
                      <a:r>
                        <a:rPr lang="en-US" sz="3200" dirty="0">
                          <a:effectLst/>
                          <a:latin typeface="Calibri Light" panose="020F0302020204030204" pitchFamily="34" charset="0"/>
                          <a:ea typeface="Calibri" panose="020F0502020204030204" pitchFamily="34" charset="0"/>
                          <a:cs typeface="Calibri Light" panose="020F0302020204030204" pitchFamily="34" charset="0"/>
                        </a:rPr>
                        <a:t>Have extra pencils and paper in my desk</a:t>
                      </a:r>
                    </a:p>
                    <a:p>
                      <a:pPr marL="342900" marR="0" lvl="0" indent="-342900">
                        <a:lnSpc>
                          <a:spcPct val="107000"/>
                        </a:lnSpc>
                        <a:spcBef>
                          <a:spcPts val="0"/>
                        </a:spcBef>
                        <a:spcAft>
                          <a:spcPts val="0"/>
                        </a:spcAft>
                        <a:buFont typeface="Symbol" panose="05050102010706020507" pitchFamily="18" charset="2"/>
                        <a:buChar char=""/>
                      </a:pPr>
                      <a:r>
                        <a:rPr lang="en-US" sz="3200" dirty="0">
                          <a:effectLst/>
                          <a:latin typeface="Calibri Light" panose="020F0302020204030204" pitchFamily="34" charset="0"/>
                          <a:ea typeface="Calibri" panose="020F0502020204030204" pitchFamily="34" charset="0"/>
                          <a:cs typeface="Calibri Light" panose="020F0302020204030204" pitchFamily="34" charset="0"/>
                        </a:rPr>
                        <a:t>Set an alarm</a:t>
                      </a:r>
                    </a:p>
                    <a:p>
                      <a:pPr marL="342900" marR="0" lvl="0" indent="-342900">
                        <a:lnSpc>
                          <a:spcPct val="107000"/>
                        </a:lnSpc>
                        <a:spcBef>
                          <a:spcPts val="0"/>
                        </a:spcBef>
                        <a:spcAft>
                          <a:spcPts val="0"/>
                        </a:spcAft>
                        <a:buFont typeface="Symbol" panose="05050102010706020507" pitchFamily="18" charset="2"/>
                        <a:buChar char=""/>
                      </a:pPr>
                      <a:r>
                        <a:rPr lang="en-US" sz="3200" dirty="0">
                          <a:effectLst/>
                          <a:latin typeface="Calibri Light" panose="020F0302020204030204" pitchFamily="34" charset="0"/>
                          <a:ea typeface="Calibri" panose="020F0502020204030204" pitchFamily="34" charset="0"/>
                          <a:cs typeface="Calibri Light" panose="020F0302020204030204" pitchFamily="34" charset="0"/>
                        </a:rPr>
                        <a:t>Put my homework in my bag as soon as I am finished</a:t>
                      </a:r>
                    </a:p>
                    <a:p>
                      <a:pPr marL="0" marR="0">
                        <a:lnSpc>
                          <a:spcPct val="107000"/>
                        </a:lnSpc>
                        <a:spcBef>
                          <a:spcPts val="0"/>
                        </a:spcBef>
                        <a:spcAft>
                          <a:spcPts val="0"/>
                        </a:spcAft>
                      </a:pPr>
                      <a:r>
                        <a:rPr lang="en-US" sz="3200" dirty="0">
                          <a:effectLst/>
                          <a:latin typeface="Calibri Light" panose="020F0302020204030204" pitchFamily="34" charset="0"/>
                          <a:ea typeface="Calibri" panose="020F0502020204030204" pitchFamily="34" charset="0"/>
                          <a:cs typeface="Calibri Light" panose="020F03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4625537"/>
                  </a:ext>
                </a:extLst>
              </a:tr>
            </a:tbl>
          </a:graphicData>
        </a:graphic>
      </p:graphicFrame>
    </p:spTree>
    <p:extLst>
      <p:ext uri="{BB962C8B-B14F-4D97-AF65-F5344CB8AC3E}">
        <p14:creationId xmlns:p14="http://schemas.microsoft.com/office/powerpoint/2010/main" val="1254477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420C9-83ED-4682-B7F5-866C70331397}"/>
              </a:ext>
            </a:extLst>
          </p:cNvPr>
          <p:cNvSpPr>
            <a:spLocks noGrp="1"/>
          </p:cNvSpPr>
          <p:nvPr>
            <p:ph type="title"/>
          </p:nvPr>
        </p:nvSpPr>
        <p:spPr>
          <a:xfrm>
            <a:off x="4669971" y="388043"/>
            <a:ext cx="3978200" cy="2024743"/>
          </a:xfrm>
        </p:spPr>
        <p:txBody>
          <a:bodyPr/>
          <a:lstStyle/>
          <a:p>
            <a:pPr algn="ctr"/>
            <a:r>
              <a:rPr lang="en-US" dirty="0"/>
              <a:t>Arriving Late to School</a:t>
            </a:r>
          </a:p>
        </p:txBody>
      </p:sp>
      <p:pic>
        <p:nvPicPr>
          <p:cNvPr id="20" name="Picture 19">
            <a:extLst>
              <a:ext uri="{FF2B5EF4-FFF2-40B4-BE49-F238E27FC236}">
                <a16:creationId xmlns:a16="http://schemas.microsoft.com/office/drawing/2014/main" id="{581BDA48-7767-43B7-B022-951CA4571B0C}"/>
              </a:ext>
            </a:extLst>
          </p:cNvPr>
          <p:cNvPicPr>
            <a:picLocks noChangeAspect="1"/>
          </p:cNvPicPr>
          <p:nvPr/>
        </p:nvPicPr>
        <p:blipFill rotWithShape="1">
          <a:blip r:embed="rId3">
            <a:extLst>
              <a:ext uri="{28A0092B-C50C-407E-A947-70E740481C1C}">
                <a14:useLocalDpi xmlns:a14="http://schemas.microsoft.com/office/drawing/2010/main" val="0"/>
              </a:ext>
            </a:extLst>
          </a:blip>
          <a:srcRect l="27663" t="-982" r="16672" b="982"/>
          <a:stretch/>
        </p:blipFill>
        <p:spPr>
          <a:xfrm>
            <a:off x="2095467" y="135254"/>
            <a:ext cx="2574504" cy="3819783"/>
          </a:xfrm>
          <a:prstGeom prst="rect">
            <a:avLst/>
          </a:prstGeom>
        </p:spPr>
      </p:pic>
      <p:sp>
        <p:nvSpPr>
          <p:cNvPr id="24" name="Oval 23">
            <a:extLst>
              <a:ext uri="{FF2B5EF4-FFF2-40B4-BE49-F238E27FC236}">
                <a16:creationId xmlns:a16="http://schemas.microsoft.com/office/drawing/2014/main" id="{37744F60-5A9C-4957-9862-82B87CCE3579}"/>
              </a:ext>
            </a:extLst>
          </p:cNvPr>
          <p:cNvSpPr/>
          <p:nvPr/>
        </p:nvSpPr>
        <p:spPr>
          <a:xfrm>
            <a:off x="1502229" y="506045"/>
            <a:ext cx="3597016" cy="337386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25" name="Straight Connector 24">
            <a:extLst>
              <a:ext uri="{FF2B5EF4-FFF2-40B4-BE49-F238E27FC236}">
                <a16:creationId xmlns:a16="http://schemas.microsoft.com/office/drawing/2014/main" id="{7ECA6108-A458-47E4-B00E-6A1D100AC583}"/>
              </a:ext>
            </a:extLst>
          </p:cNvPr>
          <p:cNvCxnSpPr>
            <a:cxnSpLocks/>
            <a:stCxn id="24" idx="1"/>
          </p:cNvCxnSpPr>
          <p:nvPr/>
        </p:nvCxnSpPr>
        <p:spPr>
          <a:xfrm>
            <a:off x="2029000" y="1000135"/>
            <a:ext cx="2712818" cy="2108369"/>
          </a:xfrm>
          <a:prstGeom prst="line">
            <a:avLst/>
          </a:prstGeom>
          <a:ln w="28575">
            <a:solidFill>
              <a:srgbClr val="C00000"/>
            </a:solidFill>
          </a:ln>
        </p:spPr>
        <p:style>
          <a:lnRef idx="1">
            <a:schemeClr val="accent2"/>
          </a:lnRef>
          <a:fillRef idx="0">
            <a:schemeClr val="accent2"/>
          </a:fillRef>
          <a:effectRef idx="0">
            <a:schemeClr val="accent2"/>
          </a:effectRef>
          <a:fontRef idx="minor">
            <a:schemeClr val="tx1"/>
          </a:fontRef>
        </p:style>
      </p:cxnSp>
      <p:graphicFrame>
        <p:nvGraphicFramePr>
          <p:cNvPr id="8" name="Table 7">
            <a:extLst>
              <a:ext uri="{FF2B5EF4-FFF2-40B4-BE49-F238E27FC236}">
                <a16:creationId xmlns:a16="http://schemas.microsoft.com/office/drawing/2014/main" id="{61E0BA3B-0C87-425E-8F9A-A00E33E56353}"/>
              </a:ext>
            </a:extLst>
          </p:cNvPr>
          <p:cNvGraphicFramePr>
            <a:graphicFrameLocks noGrp="1"/>
          </p:cNvGraphicFramePr>
          <p:nvPr/>
        </p:nvGraphicFramePr>
        <p:xfrm>
          <a:off x="267789" y="3839528"/>
          <a:ext cx="8948058" cy="2883218"/>
        </p:xfrm>
        <a:graphic>
          <a:graphicData uri="http://schemas.openxmlformats.org/drawingml/2006/table">
            <a:tbl>
              <a:tblPr firstRow="1" firstCol="1" bandRow="1"/>
              <a:tblGrid>
                <a:gridCol w="2688442">
                  <a:extLst>
                    <a:ext uri="{9D8B030D-6E8A-4147-A177-3AD203B41FA5}">
                      <a16:colId xmlns:a16="http://schemas.microsoft.com/office/drawing/2014/main" val="3490521805"/>
                    </a:ext>
                  </a:extLst>
                </a:gridCol>
                <a:gridCol w="2688442">
                  <a:extLst>
                    <a:ext uri="{9D8B030D-6E8A-4147-A177-3AD203B41FA5}">
                      <a16:colId xmlns:a16="http://schemas.microsoft.com/office/drawing/2014/main" val="714663640"/>
                    </a:ext>
                  </a:extLst>
                </a:gridCol>
                <a:gridCol w="3571174">
                  <a:extLst>
                    <a:ext uri="{9D8B030D-6E8A-4147-A177-3AD203B41FA5}">
                      <a16:colId xmlns:a16="http://schemas.microsoft.com/office/drawing/2014/main" val="1622253472"/>
                    </a:ext>
                  </a:extLst>
                </a:gridCol>
              </a:tblGrid>
              <a:tr h="1055376">
                <a:tc>
                  <a:txBody>
                    <a:bodyPr/>
                    <a:lstStyle/>
                    <a:p>
                      <a:pPr marL="0" marR="0" algn="ctr">
                        <a:lnSpc>
                          <a:spcPct val="107000"/>
                        </a:lnSpc>
                        <a:spcBef>
                          <a:spcPts val="0"/>
                        </a:spcBef>
                        <a:spcAft>
                          <a:spcPts val="0"/>
                        </a:spcAft>
                      </a:pPr>
                      <a:r>
                        <a:rPr lang="en-US" sz="3200" dirty="0">
                          <a:effectLst/>
                          <a:latin typeface="Calibri Light" panose="020F0302020204030204" pitchFamily="34" charset="0"/>
                          <a:ea typeface="Calibri" panose="020F0502020204030204" pitchFamily="34" charset="0"/>
                          <a:cs typeface="Calibri Light" panose="020F0302020204030204" pitchFamily="34" charset="0"/>
                        </a:rPr>
                        <a:t>Yes! This is Responsible</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200" dirty="0">
                          <a:effectLst/>
                          <a:latin typeface="Calibri Light" panose="020F0302020204030204" pitchFamily="34" charset="0"/>
                          <a:ea typeface="Calibri" panose="020F0502020204030204" pitchFamily="34" charset="0"/>
                          <a:cs typeface="Calibri Light" panose="020F0302020204030204" pitchFamily="34" charset="0"/>
                        </a:rPr>
                        <a:t>No, this is not Responsible</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600" dirty="0">
                          <a:effectLst/>
                          <a:latin typeface="Calibri Light" panose="020F0302020204030204" pitchFamily="34" charset="0"/>
                          <a:ea typeface="Calibri" panose="020F0502020204030204" pitchFamily="34" charset="0"/>
                          <a:cs typeface="Calibri Light" panose="020F0302020204030204" pitchFamily="34" charset="0"/>
                        </a:rPr>
                        <a:t>Next time the student could:</a:t>
                      </a:r>
                      <a:endParaRPr lang="en-US" sz="32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8099395"/>
                  </a:ext>
                </a:extLst>
              </a:tr>
              <a:tr h="521801">
                <a:tc>
                  <a:txBody>
                    <a:bodyPr/>
                    <a:lstStyle/>
                    <a:p>
                      <a:pPr marL="0" marR="0" algn="ctr">
                        <a:lnSpc>
                          <a:spcPct val="107000"/>
                        </a:lnSpc>
                        <a:spcBef>
                          <a:spcPts val="0"/>
                        </a:spcBef>
                        <a:spcAft>
                          <a:spcPts val="0"/>
                        </a:spcAft>
                      </a:pPr>
                      <a:r>
                        <a:rPr lang="en-US" sz="3200" dirty="0">
                          <a:effectLst/>
                          <a:latin typeface="Calibri Light" panose="020F0302020204030204" pitchFamily="34" charset="0"/>
                          <a:ea typeface="Calibri" panose="020F0502020204030204" pitchFamily="34" charset="0"/>
                          <a:cs typeface="Calibri Light" panose="020F030202020403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32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3600" dirty="0">
                          <a:effectLst/>
                          <a:latin typeface="Calibri Light" panose="020F0302020204030204" pitchFamily="34" charset="0"/>
                          <a:ea typeface="Calibri" panose="020F0502020204030204" pitchFamily="34" charset="0"/>
                          <a:cs typeface="Calibri Light" panose="020F0302020204030204" pitchFamily="34" charset="0"/>
                        </a:rPr>
                        <a:t>Set an alarm</a:t>
                      </a:r>
                      <a:endParaRPr lang="en-US" sz="3200" dirty="0">
                        <a:effectLst/>
                        <a:latin typeface="Calibri Light" panose="020F0302020204030204" pitchFamily="34" charset="0"/>
                        <a:ea typeface="Calibri" panose="020F0502020204030204" pitchFamily="34" charset="0"/>
                        <a:cs typeface="Calibri Light" panose="020F0302020204030204" pitchFamily="34" charset="0"/>
                      </a:endParaRPr>
                    </a:p>
                    <a:p>
                      <a:pPr marL="0" marR="0">
                        <a:lnSpc>
                          <a:spcPct val="107000"/>
                        </a:lnSpc>
                        <a:spcBef>
                          <a:spcPts val="0"/>
                        </a:spcBef>
                        <a:spcAft>
                          <a:spcPts val="0"/>
                        </a:spcAft>
                      </a:pPr>
                      <a:r>
                        <a:rPr lang="en-US" sz="3600" dirty="0">
                          <a:effectLst/>
                          <a:latin typeface="Calibri Light" panose="020F0302020204030204" pitchFamily="34" charset="0"/>
                          <a:ea typeface="Calibri" panose="020F0502020204030204" pitchFamily="34" charset="0"/>
                          <a:cs typeface="Calibri Light" panose="020F0302020204030204" pitchFamily="34" charset="0"/>
                        </a:rPr>
                        <a:t>Ask an adult for help (parent)</a:t>
                      </a:r>
                      <a:endParaRPr lang="en-US" sz="32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4772600"/>
                  </a:ext>
                </a:extLst>
              </a:tr>
            </a:tbl>
          </a:graphicData>
        </a:graphic>
      </p:graphicFrame>
      <p:sp>
        <p:nvSpPr>
          <p:cNvPr id="13" name="TextBox 12">
            <a:extLst>
              <a:ext uri="{FF2B5EF4-FFF2-40B4-BE49-F238E27FC236}">
                <a16:creationId xmlns:a16="http://schemas.microsoft.com/office/drawing/2014/main" id="{6EE22C2F-7EF9-4434-9E76-5200DFA511DC}"/>
              </a:ext>
            </a:extLst>
          </p:cNvPr>
          <p:cNvSpPr txBox="1"/>
          <p:nvPr/>
        </p:nvSpPr>
        <p:spPr>
          <a:xfrm>
            <a:off x="3801292" y="5367792"/>
            <a:ext cx="940526"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X</a:t>
            </a:r>
          </a:p>
        </p:txBody>
      </p:sp>
    </p:spTree>
    <p:extLst>
      <p:ext uri="{BB962C8B-B14F-4D97-AF65-F5344CB8AC3E}">
        <p14:creationId xmlns:p14="http://schemas.microsoft.com/office/powerpoint/2010/main" val="839057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420C9-83ED-4682-B7F5-866C70331397}"/>
              </a:ext>
            </a:extLst>
          </p:cNvPr>
          <p:cNvSpPr>
            <a:spLocks noGrp="1"/>
          </p:cNvSpPr>
          <p:nvPr>
            <p:ph type="title"/>
          </p:nvPr>
        </p:nvSpPr>
        <p:spPr/>
        <p:txBody>
          <a:bodyPr/>
          <a:lstStyle/>
          <a:p>
            <a:pPr algn="ctr"/>
            <a:r>
              <a:rPr lang="en-US" dirty="0"/>
              <a:t>Chromebook is Charged and Ready to Use</a:t>
            </a:r>
          </a:p>
        </p:txBody>
      </p:sp>
      <p:pic>
        <p:nvPicPr>
          <p:cNvPr id="6" name="Content Placeholder 5">
            <a:extLst>
              <a:ext uri="{FF2B5EF4-FFF2-40B4-BE49-F238E27FC236}">
                <a16:creationId xmlns:a16="http://schemas.microsoft.com/office/drawing/2014/main" id="{207FDDD4-86BE-4AEB-98DA-00BF1FA64EA4}"/>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backgroundRemoval t="9333" b="89778" l="9778" r="89778">
                        <a14:foregroundMark x1="10667" y1="83556" x2="10667" y2="83556"/>
                        <a14:foregroundMark x1="43111" y1="9333" x2="43111" y2="9333"/>
                        <a14:foregroundMark x1="50667" y1="12889" x2="50667" y2="12889"/>
                        <a14:backgroundMark x1="4889" y1="11111" x2="7111" y2="22222"/>
                      </a14:backgroundRemoval>
                    </a14:imgEffect>
                  </a14:imgLayer>
                </a14:imgProps>
              </a:ext>
              <a:ext uri="{28A0092B-C50C-407E-A947-70E740481C1C}">
                <a14:useLocalDpi xmlns:a14="http://schemas.microsoft.com/office/drawing/2010/main" val="0"/>
              </a:ext>
            </a:extLst>
          </a:blip>
          <a:stretch>
            <a:fillRect/>
          </a:stretch>
        </p:blipFill>
        <p:spPr>
          <a:xfrm>
            <a:off x="4471269" y="1046463"/>
            <a:ext cx="3588513" cy="3588513"/>
          </a:xfrm>
        </p:spPr>
      </p:pic>
      <p:pic>
        <p:nvPicPr>
          <p:cNvPr id="18" name="Content Placeholder 17">
            <a:extLst>
              <a:ext uri="{FF2B5EF4-FFF2-40B4-BE49-F238E27FC236}">
                <a16:creationId xmlns:a16="http://schemas.microsoft.com/office/drawing/2014/main" id="{9324424C-1218-48DD-A376-3F81D5AA5A42}"/>
              </a:ext>
            </a:extLst>
          </p:cNvPr>
          <p:cNvPicPr>
            <a:picLocks noGrp="1" noChangeAspect="1"/>
          </p:cNvPicPr>
          <p:nvPr>
            <p:ph sz="quarter" idx="4294967295"/>
          </p:nvPr>
        </p:nvPicPr>
        <p:blipFill>
          <a:blip r:embed="rId5">
            <a:extLst>
              <a:ext uri="{28A0092B-C50C-407E-A947-70E740481C1C}">
                <a14:useLocalDpi xmlns:a14="http://schemas.microsoft.com/office/drawing/2010/main" val="0"/>
              </a:ext>
            </a:extLst>
          </a:blip>
          <a:stretch>
            <a:fillRect/>
          </a:stretch>
        </p:blipFill>
        <p:spPr>
          <a:xfrm>
            <a:off x="2394288" y="1103579"/>
            <a:ext cx="968375" cy="1106487"/>
          </a:xfrm>
        </p:spPr>
      </p:pic>
      <p:sp>
        <p:nvSpPr>
          <p:cNvPr id="10" name="TextBox 9">
            <a:extLst>
              <a:ext uri="{FF2B5EF4-FFF2-40B4-BE49-F238E27FC236}">
                <a16:creationId xmlns:a16="http://schemas.microsoft.com/office/drawing/2014/main" id="{95E9E335-5897-4DDC-9FC6-45E4946B55BC}"/>
              </a:ext>
            </a:extLst>
          </p:cNvPr>
          <p:cNvSpPr txBox="1"/>
          <p:nvPr/>
        </p:nvSpPr>
        <p:spPr>
          <a:xfrm>
            <a:off x="2878476" y="1336814"/>
            <a:ext cx="1712210" cy="76944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B050"/>
                </a:solidFill>
                <a:effectLst/>
                <a:uLnTx/>
                <a:uFillTx/>
                <a:latin typeface="Calibri Light" panose="020F0302020204030204" pitchFamily="34" charset="0"/>
                <a:ea typeface="+mn-ea"/>
                <a:cs typeface="Calibri Light" panose="020F0302020204030204" pitchFamily="34" charset="0"/>
              </a:rPr>
              <a:t>Yes!</a:t>
            </a:r>
          </a:p>
        </p:txBody>
      </p:sp>
      <p:pic>
        <p:nvPicPr>
          <p:cNvPr id="8" name="Picture 7">
            <a:extLst>
              <a:ext uri="{FF2B5EF4-FFF2-40B4-BE49-F238E27FC236}">
                <a16:creationId xmlns:a16="http://schemas.microsoft.com/office/drawing/2014/main" id="{99646CDC-F7C0-4C55-8D87-D7C40CE6F304}"/>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6569" b="93431" l="5149" r="97019">
                        <a14:foregroundMark x1="12195" y1="79562" x2="12195" y2="79562"/>
                        <a14:foregroundMark x1="6233" y1="76642" x2="6233" y2="76642"/>
                        <a14:foregroundMark x1="13279" y1="18248" x2="14092" y2="18248"/>
                        <a14:foregroundMark x1="18428" y1="18248" x2="18428" y2="18248"/>
                        <a14:foregroundMark x1="37669" y1="16788" x2="37669" y2="16788"/>
                        <a14:foregroundMark x1="37669" y1="17518" x2="37669" y2="17518"/>
                        <a14:foregroundMark x1="28184" y1="25547" x2="28184" y2="25547"/>
                        <a14:foregroundMark x1="28184" y1="40146" x2="28184" y2="40146"/>
                        <a14:foregroundMark x1="40108" y1="66423" x2="40108" y2="66423"/>
                        <a14:foregroundMark x1="39566" y1="78102" x2="39566" y2="78102"/>
                        <a14:foregroundMark x1="65312" y1="93431" x2="65312" y2="93431"/>
                        <a14:foregroundMark x1="86992" y1="17518" x2="86992" y2="17518"/>
                        <a14:foregroundMark x1="86179" y1="29197" x2="86179" y2="29197"/>
                        <a14:foregroundMark x1="82927" y1="18978" x2="82927" y2="18978"/>
                        <a14:foregroundMark x1="82114" y1="32847" x2="82114" y2="32847"/>
                        <a14:foregroundMark x1="91057" y1="34307" x2="89973" y2="33577"/>
                        <a14:foregroundMark x1="90244" y1="31387" x2="90244" y2="31387"/>
                        <a14:foregroundMark x1="93225" y1="31387" x2="93225" y2="31387"/>
                        <a14:foregroundMark x1="87263" y1="45255" x2="87263" y2="45255"/>
                        <a14:foregroundMark x1="89431" y1="63504" x2="89431" y2="63504"/>
                        <a14:foregroundMark x1="89431" y1="81752" x2="89431" y2="81752"/>
                        <a14:foregroundMark x1="81030" y1="18978" x2="81030" y2="18978"/>
                        <a14:foregroundMark x1="78591" y1="19708" x2="78591" y2="19708"/>
                        <a14:foregroundMark x1="77778" y1="25547" x2="77778" y2="25547"/>
                        <a14:foregroundMark x1="77507" y1="35766" x2="77507" y2="35766"/>
                        <a14:foregroundMark x1="78049" y1="48905" x2="78049" y2="48905"/>
                        <a14:foregroundMark x1="97019" y1="42336" x2="97019" y2="42336"/>
                      </a14:backgroundRemoval>
                    </a14:imgEffect>
                  </a14:imgLayer>
                </a14:imgProps>
              </a:ext>
              <a:ext uri="{28A0092B-C50C-407E-A947-70E740481C1C}">
                <a14:useLocalDpi xmlns:a14="http://schemas.microsoft.com/office/drawing/2010/main" val="0"/>
              </a:ext>
            </a:extLst>
          </a:blip>
          <a:srcRect l="72551" t="533" r="-1796" b="-533"/>
          <a:stretch/>
        </p:blipFill>
        <p:spPr>
          <a:xfrm>
            <a:off x="6265525" y="1491456"/>
            <a:ext cx="1132076" cy="1437220"/>
          </a:xfrm>
          <a:prstGeom prst="rect">
            <a:avLst/>
          </a:prstGeom>
        </p:spPr>
      </p:pic>
      <p:graphicFrame>
        <p:nvGraphicFramePr>
          <p:cNvPr id="15" name="Table 14">
            <a:extLst>
              <a:ext uri="{FF2B5EF4-FFF2-40B4-BE49-F238E27FC236}">
                <a16:creationId xmlns:a16="http://schemas.microsoft.com/office/drawing/2014/main" id="{9E827F9F-F97D-4B10-B6F9-1CFB8D76F654}"/>
              </a:ext>
            </a:extLst>
          </p:cNvPr>
          <p:cNvGraphicFramePr>
            <a:graphicFrameLocks noGrp="1"/>
          </p:cNvGraphicFramePr>
          <p:nvPr>
            <p:extLst>
              <p:ext uri="{D42A27DB-BD31-4B8C-83A1-F6EECF244321}">
                <p14:modId xmlns:p14="http://schemas.microsoft.com/office/powerpoint/2010/main" val="2338156422"/>
              </p:ext>
            </p:extLst>
          </p:nvPr>
        </p:nvGraphicFramePr>
        <p:xfrm>
          <a:off x="267789" y="4122470"/>
          <a:ext cx="8948058" cy="2168652"/>
        </p:xfrm>
        <a:graphic>
          <a:graphicData uri="http://schemas.openxmlformats.org/drawingml/2006/table">
            <a:tbl>
              <a:tblPr firstRow="1" firstCol="1" bandRow="1"/>
              <a:tblGrid>
                <a:gridCol w="2688442">
                  <a:extLst>
                    <a:ext uri="{9D8B030D-6E8A-4147-A177-3AD203B41FA5}">
                      <a16:colId xmlns:a16="http://schemas.microsoft.com/office/drawing/2014/main" val="3490521805"/>
                    </a:ext>
                  </a:extLst>
                </a:gridCol>
                <a:gridCol w="2688442">
                  <a:extLst>
                    <a:ext uri="{9D8B030D-6E8A-4147-A177-3AD203B41FA5}">
                      <a16:colId xmlns:a16="http://schemas.microsoft.com/office/drawing/2014/main" val="714663640"/>
                    </a:ext>
                  </a:extLst>
                </a:gridCol>
                <a:gridCol w="3571174">
                  <a:extLst>
                    <a:ext uri="{9D8B030D-6E8A-4147-A177-3AD203B41FA5}">
                      <a16:colId xmlns:a16="http://schemas.microsoft.com/office/drawing/2014/main" val="1622253472"/>
                    </a:ext>
                  </a:extLst>
                </a:gridCol>
              </a:tblGrid>
              <a:tr h="1055376">
                <a:tc>
                  <a:txBody>
                    <a:bodyPr/>
                    <a:lstStyle/>
                    <a:p>
                      <a:pPr marL="0" marR="0" algn="ctr">
                        <a:lnSpc>
                          <a:spcPct val="107000"/>
                        </a:lnSpc>
                        <a:spcBef>
                          <a:spcPts val="0"/>
                        </a:spcBef>
                        <a:spcAft>
                          <a:spcPts val="0"/>
                        </a:spcAft>
                      </a:pPr>
                      <a:r>
                        <a:rPr lang="en-US" sz="3200" dirty="0">
                          <a:effectLst/>
                          <a:latin typeface="Calibri Light" panose="020F0302020204030204" pitchFamily="34" charset="0"/>
                          <a:ea typeface="Calibri" panose="020F0502020204030204" pitchFamily="34" charset="0"/>
                          <a:cs typeface="Calibri Light" panose="020F0302020204030204" pitchFamily="34" charset="0"/>
                        </a:rPr>
                        <a:t>Yes! This is Responsible</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200" dirty="0">
                          <a:effectLst/>
                          <a:latin typeface="Calibri Light" panose="020F0302020204030204" pitchFamily="34" charset="0"/>
                          <a:ea typeface="Calibri" panose="020F0502020204030204" pitchFamily="34" charset="0"/>
                          <a:cs typeface="Calibri Light" panose="020F0302020204030204" pitchFamily="34" charset="0"/>
                        </a:rPr>
                        <a:t>No, this is not Responsible</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600" dirty="0">
                          <a:effectLst/>
                          <a:latin typeface="Calibri Light" panose="020F0302020204030204" pitchFamily="34" charset="0"/>
                          <a:ea typeface="Calibri" panose="020F0502020204030204" pitchFamily="34" charset="0"/>
                          <a:cs typeface="Calibri Light" panose="020F0302020204030204" pitchFamily="34" charset="0"/>
                        </a:rPr>
                        <a:t>Next time the student could:</a:t>
                      </a:r>
                      <a:endParaRPr lang="en-US" sz="32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8099395"/>
                  </a:ext>
                </a:extLst>
              </a:tr>
              <a:tr h="521801">
                <a:tc>
                  <a:txBody>
                    <a:bodyPr/>
                    <a:lstStyle/>
                    <a:p>
                      <a:pPr marL="0" marR="0" algn="ctr">
                        <a:lnSpc>
                          <a:spcPct val="107000"/>
                        </a:lnSpc>
                        <a:spcBef>
                          <a:spcPts val="0"/>
                        </a:spcBef>
                        <a:spcAft>
                          <a:spcPts val="0"/>
                        </a:spcAft>
                      </a:pPr>
                      <a:r>
                        <a:rPr lang="en-US" sz="3200" dirty="0">
                          <a:effectLst/>
                          <a:latin typeface="Calibri Light" panose="020F0302020204030204" pitchFamily="34" charset="0"/>
                          <a:ea typeface="Calibri" panose="020F0502020204030204" pitchFamily="34" charset="0"/>
                          <a:cs typeface="Calibri Light" panose="020F030202020403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32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3200" dirty="0">
                        <a:effectLst/>
                        <a:latin typeface="Calibri Light" panose="020F0302020204030204" pitchFamily="34" charset="0"/>
                        <a:ea typeface="Calibri" panose="020F0502020204030204" pitchFamily="34" charset="0"/>
                        <a:cs typeface="Calibri Light" panose="020F0302020204030204" pitchFamily="34" charset="0"/>
                      </a:endParaRPr>
                    </a:p>
                    <a:p>
                      <a:pPr marL="0" marR="0">
                        <a:lnSpc>
                          <a:spcPct val="107000"/>
                        </a:lnSpc>
                        <a:spcBef>
                          <a:spcPts val="0"/>
                        </a:spcBef>
                        <a:spcAft>
                          <a:spcPts val="0"/>
                        </a:spcAft>
                      </a:pPr>
                      <a:endParaRPr lang="en-US" sz="32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4772600"/>
                  </a:ext>
                </a:extLst>
              </a:tr>
            </a:tbl>
          </a:graphicData>
        </a:graphic>
      </p:graphicFrame>
      <p:sp>
        <p:nvSpPr>
          <p:cNvPr id="16" name="TextBox 15">
            <a:extLst>
              <a:ext uri="{FF2B5EF4-FFF2-40B4-BE49-F238E27FC236}">
                <a16:creationId xmlns:a16="http://schemas.microsoft.com/office/drawing/2014/main" id="{A3789675-A2FA-4073-BCAB-879BD309F630}"/>
              </a:ext>
            </a:extLst>
          </p:cNvPr>
          <p:cNvSpPr txBox="1"/>
          <p:nvPr/>
        </p:nvSpPr>
        <p:spPr>
          <a:xfrm>
            <a:off x="1071154" y="5367792"/>
            <a:ext cx="940526"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X</a:t>
            </a:r>
          </a:p>
        </p:txBody>
      </p:sp>
    </p:spTree>
    <p:extLst>
      <p:ext uri="{BB962C8B-B14F-4D97-AF65-F5344CB8AC3E}">
        <p14:creationId xmlns:p14="http://schemas.microsoft.com/office/powerpoint/2010/main" val="30031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4AA371FE-C6EB-4B3D-96C5-3086C814296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16887" y="4222851"/>
            <a:ext cx="3095625" cy="1476375"/>
          </a:xfrm>
        </p:spPr>
      </p:pic>
      <p:pic>
        <p:nvPicPr>
          <p:cNvPr id="11" name="Content Placeholder 10">
            <a:extLst>
              <a:ext uri="{FF2B5EF4-FFF2-40B4-BE49-F238E27FC236}">
                <a16:creationId xmlns:a16="http://schemas.microsoft.com/office/drawing/2014/main" id="{D1643B00-13BA-4CDF-A4FB-7DF2BB75372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590766" y="3792593"/>
            <a:ext cx="2466975" cy="1847850"/>
          </a:xfrm>
        </p:spPr>
      </p:pic>
      <p:sp>
        <p:nvSpPr>
          <p:cNvPr id="4" name="Footer Placeholder 3">
            <a:extLst>
              <a:ext uri="{FF2B5EF4-FFF2-40B4-BE49-F238E27FC236}">
                <a16:creationId xmlns:a16="http://schemas.microsoft.com/office/drawing/2014/main" id="{B23D9331-B7E7-4F5E-A944-992D173F20E4}"/>
              </a:ext>
            </a:extLst>
          </p:cNvPr>
          <p:cNvSpPr>
            <a:spLocks noGrp="1"/>
          </p:cNvSpPr>
          <p:nvPr>
            <p:ph type="ftr" sz="quarter" idx="3"/>
          </p:nvPr>
        </p:nvSpPr>
        <p:spPr/>
        <p:txBody>
          <a:bodyPr/>
          <a:lstStyle/>
          <a:p>
            <a:pPr>
              <a:defRPr/>
            </a:pPr>
            <a:r>
              <a:rPr lang="en-US"/>
              <a:t>In partnership with NJDOE OSE funded by IDEA funds - Part B 2020-2021</a:t>
            </a:r>
            <a:endParaRPr lang="en-US" dirty="0"/>
          </a:p>
        </p:txBody>
      </p:sp>
      <p:sp>
        <p:nvSpPr>
          <p:cNvPr id="12" name="TextBox 11">
            <a:extLst>
              <a:ext uri="{FF2B5EF4-FFF2-40B4-BE49-F238E27FC236}">
                <a16:creationId xmlns:a16="http://schemas.microsoft.com/office/drawing/2014/main" id="{B15CF39A-4D52-457C-AACB-AC2D2763D54D}"/>
              </a:ext>
            </a:extLst>
          </p:cNvPr>
          <p:cNvSpPr txBox="1"/>
          <p:nvPr/>
        </p:nvSpPr>
        <p:spPr>
          <a:xfrm>
            <a:off x="719478" y="166564"/>
            <a:ext cx="7705044" cy="1323439"/>
          </a:xfrm>
          <a:prstGeom prst="rect">
            <a:avLst/>
          </a:prstGeom>
          <a:noFill/>
        </p:spPr>
        <p:txBody>
          <a:bodyPr wrap="square" rtlCol="0">
            <a:spAutoFit/>
          </a:bodyPr>
          <a:lstStyle/>
          <a:p>
            <a:pPr algn="ctr"/>
            <a:r>
              <a:rPr lang="en-US" sz="4000" dirty="0">
                <a:latin typeface="Calibri Light" panose="020F0302020204030204" pitchFamily="34" charset="0"/>
                <a:cs typeface="Calibri Light" panose="020F0302020204030204" pitchFamily="34" charset="0"/>
              </a:rPr>
              <a:t>Is </a:t>
            </a:r>
            <a:r>
              <a:rPr lang="en-US" sz="4000" u="sng" dirty="0">
                <a:latin typeface="Calibri Light" panose="020F0302020204030204" pitchFamily="34" charset="0"/>
                <a:cs typeface="Calibri Light" panose="020F0302020204030204" pitchFamily="34" charset="0"/>
              </a:rPr>
              <a:t>going on YouTube instead of </a:t>
            </a:r>
          </a:p>
          <a:p>
            <a:pPr algn="ctr"/>
            <a:r>
              <a:rPr lang="en-US" sz="4000" u="sng" dirty="0">
                <a:latin typeface="Calibri Light" panose="020F0302020204030204" pitchFamily="34" charset="0"/>
                <a:cs typeface="Calibri Light" panose="020F0302020204030204" pitchFamily="34" charset="0"/>
              </a:rPr>
              <a:t>doing math homework </a:t>
            </a:r>
            <a:r>
              <a:rPr lang="en-US" sz="4000" dirty="0">
                <a:latin typeface="Calibri Light" panose="020F0302020204030204" pitchFamily="34" charset="0"/>
                <a:cs typeface="Calibri Light" panose="020F0302020204030204" pitchFamily="34" charset="0"/>
              </a:rPr>
              <a:t>responsible?</a:t>
            </a:r>
          </a:p>
        </p:txBody>
      </p:sp>
      <p:sp>
        <p:nvSpPr>
          <p:cNvPr id="14" name="TextBox 13">
            <a:extLst>
              <a:ext uri="{FF2B5EF4-FFF2-40B4-BE49-F238E27FC236}">
                <a16:creationId xmlns:a16="http://schemas.microsoft.com/office/drawing/2014/main" id="{37C4DECC-DE5A-4B61-A7F3-FAA025778F40}"/>
              </a:ext>
            </a:extLst>
          </p:cNvPr>
          <p:cNvSpPr txBox="1"/>
          <p:nvPr/>
        </p:nvSpPr>
        <p:spPr>
          <a:xfrm>
            <a:off x="1995181" y="2160215"/>
            <a:ext cx="2831408" cy="923330"/>
          </a:xfrm>
          <a:prstGeom prst="rect">
            <a:avLst/>
          </a:prstGeom>
          <a:noFill/>
        </p:spPr>
        <p:txBody>
          <a:bodyPr wrap="square" rtlCol="0">
            <a:spAutoFit/>
          </a:bodyPr>
          <a:lstStyle/>
          <a:p>
            <a:pPr algn="ctr"/>
            <a:r>
              <a:rPr lang="en-US" sz="5400" b="1" dirty="0">
                <a:solidFill>
                  <a:srgbClr val="00B050"/>
                </a:solidFill>
                <a:latin typeface="Calibri Light" panose="020F0302020204030204" pitchFamily="34" charset="0"/>
                <a:cs typeface="Calibri Light" panose="020F0302020204030204" pitchFamily="34" charset="0"/>
              </a:rPr>
              <a:t>Yes?</a:t>
            </a:r>
            <a:r>
              <a:rPr lang="en-US" sz="5400" dirty="0">
                <a:latin typeface="Calibri Light" panose="020F0302020204030204" pitchFamily="34" charset="0"/>
                <a:cs typeface="Calibri Light" panose="020F0302020204030204" pitchFamily="34" charset="0"/>
              </a:rPr>
              <a:t>      </a:t>
            </a:r>
            <a:endParaRPr lang="en-US" sz="5400" b="1" dirty="0">
              <a:solidFill>
                <a:srgbClr val="C00000"/>
              </a:solidFill>
              <a:latin typeface="Calibri Light" panose="020F0302020204030204" pitchFamily="34" charset="0"/>
              <a:cs typeface="Calibri Light" panose="020F0302020204030204" pitchFamily="34" charset="0"/>
            </a:endParaRPr>
          </a:p>
        </p:txBody>
      </p:sp>
      <p:sp>
        <p:nvSpPr>
          <p:cNvPr id="15" name="TextBox 14">
            <a:extLst>
              <a:ext uri="{FF2B5EF4-FFF2-40B4-BE49-F238E27FC236}">
                <a16:creationId xmlns:a16="http://schemas.microsoft.com/office/drawing/2014/main" id="{CBDE1F40-FB23-4E75-9D8B-8FDED584A2B6}"/>
              </a:ext>
            </a:extLst>
          </p:cNvPr>
          <p:cNvSpPr txBox="1"/>
          <p:nvPr/>
        </p:nvSpPr>
        <p:spPr>
          <a:xfrm>
            <a:off x="3841959" y="2160215"/>
            <a:ext cx="3915625" cy="923330"/>
          </a:xfrm>
          <a:prstGeom prst="rect">
            <a:avLst/>
          </a:prstGeom>
          <a:noFill/>
        </p:spPr>
        <p:txBody>
          <a:bodyPr wrap="square" rtlCol="0">
            <a:spAutoFit/>
          </a:bodyPr>
          <a:lstStyle/>
          <a:p>
            <a:pPr algn="ctr"/>
            <a:r>
              <a:rPr lang="en-US" sz="5400" b="1" dirty="0">
                <a:solidFill>
                  <a:srgbClr val="C00000"/>
                </a:solidFill>
                <a:latin typeface="Calibri Light" panose="020F0302020204030204" pitchFamily="34" charset="0"/>
                <a:cs typeface="Calibri Light" panose="020F0302020204030204" pitchFamily="34" charset="0"/>
              </a:rPr>
              <a:t>No?</a:t>
            </a:r>
          </a:p>
        </p:txBody>
      </p:sp>
    </p:spTree>
    <p:extLst>
      <p:ext uri="{BB962C8B-B14F-4D97-AF65-F5344CB8AC3E}">
        <p14:creationId xmlns:p14="http://schemas.microsoft.com/office/powerpoint/2010/main" val="3685039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23D9331-B7E7-4F5E-A944-992D173F20E4}"/>
              </a:ext>
            </a:extLst>
          </p:cNvPr>
          <p:cNvSpPr>
            <a:spLocks noGrp="1"/>
          </p:cNvSpPr>
          <p:nvPr>
            <p:ph type="ftr" sz="quarter" idx="3"/>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black"/>
                </a:solidFill>
                <a:effectLst/>
                <a:uLnTx/>
                <a:uFillTx/>
                <a:latin typeface="Arial"/>
                <a:ea typeface="+mn-ea"/>
                <a:cs typeface="+mn-cs"/>
              </a:rPr>
              <a:t>In partnership with NJDOE OSE funded by IDEA funds - Part B 2020-2021</a:t>
            </a:r>
            <a:endParaRPr kumimoji="0" lang="en-US" sz="600" b="0" i="0" u="none" strike="noStrike" kern="1200" cap="none" spc="0" normalizeH="0" baseline="0" noProof="0" dirty="0">
              <a:ln>
                <a:noFill/>
              </a:ln>
              <a:solidFill>
                <a:prstClr val="black"/>
              </a:solidFill>
              <a:effectLst/>
              <a:uLnTx/>
              <a:uFillTx/>
              <a:latin typeface="Arial"/>
              <a:ea typeface="+mn-ea"/>
              <a:cs typeface="+mn-cs"/>
            </a:endParaRPr>
          </a:p>
        </p:txBody>
      </p:sp>
      <p:sp>
        <p:nvSpPr>
          <p:cNvPr id="12" name="TextBox 11">
            <a:extLst>
              <a:ext uri="{FF2B5EF4-FFF2-40B4-BE49-F238E27FC236}">
                <a16:creationId xmlns:a16="http://schemas.microsoft.com/office/drawing/2014/main" id="{B15CF39A-4D52-457C-AACB-AC2D2763D54D}"/>
              </a:ext>
            </a:extLst>
          </p:cNvPr>
          <p:cNvSpPr txBox="1"/>
          <p:nvPr/>
        </p:nvSpPr>
        <p:spPr>
          <a:xfrm>
            <a:off x="719478" y="166564"/>
            <a:ext cx="7705044" cy="1938992"/>
          </a:xfrm>
          <a:prstGeom prst="rect">
            <a:avLst/>
          </a:prstGeom>
          <a:noFill/>
        </p:spPr>
        <p:txBody>
          <a:bodyPr wrap="square" rtlCol="0">
            <a:spAutoFit/>
          </a:bodyPr>
          <a:lstStyle/>
          <a:p>
            <a:pPr lvl="0" algn="ctr"/>
            <a:r>
              <a:rPr lang="en-US" sz="4000" dirty="0">
                <a:latin typeface="Calibri Light" panose="020F0302020204030204" pitchFamily="34" charset="0"/>
                <a:cs typeface="Calibri Light" panose="020F0302020204030204" pitchFamily="34" charset="0"/>
              </a:rPr>
              <a:t>Is </a:t>
            </a:r>
            <a:r>
              <a:rPr lang="en-US" sz="4000" u="sng" dirty="0">
                <a:latin typeface="Calibri Light" panose="020F0302020204030204" pitchFamily="34" charset="0"/>
                <a:cs typeface="Calibri Light" panose="020F0302020204030204" pitchFamily="34" charset="0"/>
              </a:rPr>
              <a:t>saying I’m sorry</a:t>
            </a:r>
            <a:r>
              <a:rPr lang="en-US" sz="4000" dirty="0">
                <a:latin typeface="Calibri Light" panose="020F0302020204030204" pitchFamily="34" charset="0"/>
                <a:cs typeface="Calibri Light" panose="020F0302020204030204" pitchFamily="34" charset="0"/>
              </a:rPr>
              <a:t> after spilling glue on another student’s work responsible?</a:t>
            </a:r>
            <a:endParaRPr lang="en-US" sz="6600" dirty="0">
              <a:solidFill>
                <a:prstClr val="black"/>
              </a:solidFill>
              <a:latin typeface="Calibri Light" panose="020F0302020204030204" pitchFamily="34" charset="0"/>
              <a:cs typeface="Calibri Light" panose="020F0302020204030204" pitchFamily="34" charset="0"/>
            </a:endParaRPr>
          </a:p>
        </p:txBody>
      </p:sp>
      <p:sp>
        <p:nvSpPr>
          <p:cNvPr id="14" name="TextBox 13">
            <a:extLst>
              <a:ext uri="{FF2B5EF4-FFF2-40B4-BE49-F238E27FC236}">
                <a16:creationId xmlns:a16="http://schemas.microsoft.com/office/drawing/2014/main" id="{37C4DECC-DE5A-4B61-A7F3-FAA025778F40}"/>
              </a:ext>
            </a:extLst>
          </p:cNvPr>
          <p:cNvSpPr txBox="1"/>
          <p:nvPr/>
        </p:nvSpPr>
        <p:spPr>
          <a:xfrm>
            <a:off x="1740592" y="2661059"/>
            <a:ext cx="2831408"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B050"/>
                </a:solidFill>
                <a:effectLst/>
                <a:uLnTx/>
                <a:uFillTx/>
                <a:latin typeface="Calibri Light" panose="020F0302020204030204" pitchFamily="34" charset="0"/>
                <a:ea typeface="+mn-ea"/>
                <a:cs typeface="Calibri Light" panose="020F0302020204030204" pitchFamily="34" charset="0"/>
              </a:rPr>
              <a:t>Yes?</a:t>
            </a:r>
            <a:r>
              <a:rPr kumimoji="0" lang="en-US" sz="5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      </a:t>
            </a:r>
            <a:endParaRPr kumimoji="0" lang="en-US" sz="5400" b="1" i="0" u="none" strike="noStrike" kern="1200" cap="none" spc="0" normalizeH="0" baseline="0" noProof="0" dirty="0">
              <a:ln>
                <a:noFill/>
              </a:ln>
              <a:solidFill>
                <a:srgbClr val="C00000"/>
              </a:solidFill>
              <a:effectLst/>
              <a:uLnTx/>
              <a:uFillTx/>
              <a:latin typeface="Calibri Light" panose="020F0302020204030204" pitchFamily="34" charset="0"/>
              <a:ea typeface="+mn-ea"/>
              <a:cs typeface="Calibri Light" panose="020F0302020204030204" pitchFamily="34" charset="0"/>
            </a:endParaRPr>
          </a:p>
        </p:txBody>
      </p:sp>
      <p:sp>
        <p:nvSpPr>
          <p:cNvPr id="15" name="TextBox 14">
            <a:extLst>
              <a:ext uri="{FF2B5EF4-FFF2-40B4-BE49-F238E27FC236}">
                <a16:creationId xmlns:a16="http://schemas.microsoft.com/office/drawing/2014/main" id="{CBDE1F40-FB23-4E75-9D8B-8FDED584A2B6}"/>
              </a:ext>
            </a:extLst>
          </p:cNvPr>
          <p:cNvSpPr txBox="1"/>
          <p:nvPr/>
        </p:nvSpPr>
        <p:spPr>
          <a:xfrm>
            <a:off x="4761887" y="2661059"/>
            <a:ext cx="2363426"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Calibri Light" panose="020F0302020204030204" pitchFamily="34" charset="0"/>
                <a:ea typeface="+mn-ea"/>
                <a:cs typeface="Calibri Light" panose="020F0302020204030204" pitchFamily="34" charset="0"/>
              </a:rPr>
              <a:t>No?</a:t>
            </a:r>
          </a:p>
        </p:txBody>
      </p:sp>
      <p:pic>
        <p:nvPicPr>
          <p:cNvPr id="8" name="Picture 7">
            <a:extLst>
              <a:ext uri="{FF2B5EF4-FFF2-40B4-BE49-F238E27FC236}">
                <a16:creationId xmlns:a16="http://schemas.microsoft.com/office/drawing/2014/main" id="{62B800F5-2FA5-4C40-A220-5488612EE2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0724" y="3860073"/>
            <a:ext cx="2184699" cy="2253898"/>
          </a:xfrm>
          <a:prstGeom prst="rect">
            <a:avLst/>
          </a:prstGeom>
        </p:spPr>
      </p:pic>
      <p:pic>
        <p:nvPicPr>
          <p:cNvPr id="9" name="Picture 8">
            <a:extLst>
              <a:ext uri="{FF2B5EF4-FFF2-40B4-BE49-F238E27FC236}">
                <a16:creationId xmlns:a16="http://schemas.microsoft.com/office/drawing/2014/main" id="{2B1212E7-063A-48F9-BAB0-68B9C4CC900B}"/>
              </a:ext>
            </a:extLst>
          </p:cNvPr>
          <p:cNvPicPr>
            <a:picLocks noChangeAspect="1"/>
          </p:cNvPicPr>
          <p:nvPr/>
        </p:nvPicPr>
        <p:blipFill rotWithShape="1">
          <a:blip r:embed="rId3"/>
          <a:srcRect l="20143" t="41746" r="44714" b="19651"/>
          <a:stretch/>
        </p:blipFill>
        <p:spPr>
          <a:xfrm>
            <a:off x="1168651" y="4253583"/>
            <a:ext cx="3213463" cy="1985555"/>
          </a:xfrm>
          <a:prstGeom prst="rect">
            <a:avLst/>
          </a:prstGeom>
        </p:spPr>
      </p:pic>
    </p:spTree>
    <p:extLst>
      <p:ext uri="{BB962C8B-B14F-4D97-AF65-F5344CB8AC3E}">
        <p14:creationId xmlns:p14="http://schemas.microsoft.com/office/powerpoint/2010/main" val="2614484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23D9331-B7E7-4F5E-A944-992D173F20E4}"/>
              </a:ext>
            </a:extLst>
          </p:cNvPr>
          <p:cNvSpPr>
            <a:spLocks noGrp="1"/>
          </p:cNvSpPr>
          <p:nvPr>
            <p:ph type="ftr" sz="quarter" idx="3"/>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black"/>
                </a:solidFill>
                <a:effectLst/>
                <a:uLnTx/>
                <a:uFillTx/>
                <a:latin typeface="Arial"/>
                <a:ea typeface="+mn-ea"/>
                <a:cs typeface="+mn-cs"/>
              </a:rPr>
              <a:t>In partnership with NJDOE OSE funded by IDEA funds - Part B 2020-2021</a:t>
            </a:r>
            <a:endParaRPr kumimoji="0" lang="en-US" sz="600" b="0" i="0" u="none" strike="noStrike" kern="1200" cap="none" spc="0" normalizeH="0" baseline="0" noProof="0" dirty="0">
              <a:ln>
                <a:noFill/>
              </a:ln>
              <a:solidFill>
                <a:prstClr val="black"/>
              </a:solidFill>
              <a:effectLst/>
              <a:uLnTx/>
              <a:uFillTx/>
              <a:latin typeface="Arial"/>
              <a:ea typeface="+mn-ea"/>
              <a:cs typeface="+mn-cs"/>
            </a:endParaRPr>
          </a:p>
        </p:txBody>
      </p:sp>
      <p:sp>
        <p:nvSpPr>
          <p:cNvPr id="12" name="TextBox 11">
            <a:extLst>
              <a:ext uri="{FF2B5EF4-FFF2-40B4-BE49-F238E27FC236}">
                <a16:creationId xmlns:a16="http://schemas.microsoft.com/office/drawing/2014/main" id="{B15CF39A-4D52-457C-AACB-AC2D2763D54D}"/>
              </a:ext>
            </a:extLst>
          </p:cNvPr>
          <p:cNvSpPr txBox="1"/>
          <p:nvPr/>
        </p:nvSpPr>
        <p:spPr>
          <a:xfrm>
            <a:off x="1047309" y="235407"/>
            <a:ext cx="7053943" cy="1323439"/>
          </a:xfrm>
          <a:prstGeom prst="rect">
            <a:avLst/>
          </a:prstGeom>
          <a:noFill/>
        </p:spPr>
        <p:txBody>
          <a:bodyPr wrap="square" rtlCol="0">
            <a:spAutoFit/>
          </a:bodyPr>
          <a:lstStyle/>
          <a:p>
            <a:pPr lvl="0" algn="ctr">
              <a:defRPr/>
            </a:pPr>
            <a:r>
              <a:rPr lang="en-US" sz="4000" dirty="0">
                <a:solidFill>
                  <a:prstClr val="black"/>
                </a:solidFill>
                <a:latin typeface="Calibri Light" panose="020F0302020204030204" pitchFamily="34" charset="0"/>
                <a:cs typeface="Calibri Light" panose="020F0302020204030204" pitchFamily="34" charset="0"/>
              </a:rPr>
              <a:t>Is </a:t>
            </a:r>
            <a:r>
              <a:rPr lang="en-US" sz="4000" u="sng" dirty="0">
                <a:solidFill>
                  <a:prstClr val="black"/>
                </a:solidFill>
                <a:latin typeface="Calibri Light" panose="020F0302020204030204" pitchFamily="34" charset="0"/>
                <a:cs typeface="Calibri Light" panose="020F0302020204030204" pitchFamily="34" charset="0"/>
              </a:rPr>
              <a:t>having all your papers in a binder </a:t>
            </a:r>
            <a:r>
              <a:rPr lang="en-US" sz="4000" dirty="0">
                <a:solidFill>
                  <a:prstClr val="black"/>
                </a:solidFill>
                <a:latin typeface="Calibri Light" panose="020F0302020204030204" pitchFamily="34" charset="0"/>
                <a:cs typeface="Calibri Light" panose="020F0302020204030204" pitchFamily="34" charset="0"/>
              </a:rPr>
              <a:t>responsible?</a:t>
            </a:r>
          </a:p>
        </p:txBody>
      </p:sp>
      <p:sp>
        <p:nvSpPr>
          <p:cNvPr id="14" name="TextBox 13">
            <a:extLst>
              <a:ext uri="{FF2B5EF4-FFF2-40B4-BE49-F238E27FC236}">
                <a16:creationId xmlns:a16="http://schemas.microsoft.com/office/drawing/2014/main" id="{37C4DECC-DE5A-4B61-A7F3-FAA025778F40}"/>
              </a:ext>
            </a:extLst>
          </p:cNvPr>
          <p:cNvSpPr txBox="1"/>
          <p:nvPr/>
        </p:nvSpPr>
        <p:spPr>
          <a:xfrm>
            <a:off x="1740592" y="1967347"/>
            <a:ext cx="2831408"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B050"/>
                </a:solidFill>
                <a:effectLst/>
                <a:uLnTx/>
                <a:uFillTx/>
                <a:latin typeface="Calibri Light" panose="020F0302020204030204" pitchFamily="34" charset="0"/>
                <a:ea typeface="+mn-ea"/>
                <a:cs typeface="Calibri Light" panose="020F0302020204030204" pitchFamily="34" charset="0"/>
              </a:rPr>
              <a:t>Yes?</a:t>
            </a:r>
            <a:r>
              <a:rPr kumimoji="0" lang="en-US" sz="5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      </a:t>
            </a:r>
            <a:endParaRPr kumimoji="0" lang="en-US" sz="5400" b="1" i="0" u="none" strike="noStrike" kern="1200" cap="none" spc="0" normalizeH="0" baseline="0" noProof="0" dirty="0">
              <a:ln>
                <a:noFill/>
              </a:ln>
              <a:solidFill>
                <a:srgbClr val="C00000"/>
              </a:solidFill>
              <a:effectLst/>
              <a:uLnTx/>
              <a:uFillTx/>
              <a:latin typeface="Calibri Light" panose="020F0302020204030204" pitchFamily="34" charset="0"/>
              <a:ea typeface="+mn-ea"/>
              <a:cs typeface="Calibri Light" panose="020F0302020204030204" pitchFamily="34" charset="0"/>
            </a:endParaRPr>
          </a:p>
        </p:txBody>
      </p:sp>
      <p:sp>
        <p:nvSpPr>
          <p:cNvPr id="15" name="TextBox 14">
            <a:extLst>
              <a:ext uri="{FF2B5EF4-FFF2-40B4-BE49-F238E27FC236}">
                <a16:creationId xmlns:a16="http://schemas.microsoft.com/office/drawing/2014/main" id="{CBDE1F40-FB23-4E75-9D8B-8FDED584A2B6}"/>
              </a:ext>
            </a:extLst>
          </p:cNvPr>
          <p:cNvSpPr txBox="1"/>
          <p:nvPr/>
        </p:nvSpPr>
        <p:spPr>
          <a:xfrm>
            <a:off x="4185627" y="1967347"/>
            <a:ext cx="3915625"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Calibri Light" panose="020F0302020204030204" pitchFamily="34" charset="0"/>
                <a:ea typeface="+mn-ea"/>
                <a:cs typeface="Calibri Light" panose="020F0302020204030204" pitchFamily="34" charset="0"/>
              </a:rPr>
              <a:t>No?</a:t>
            </a:r>
          </a:p>
        </p:txBody>
      </p:sp>
      <p:pic>
        <p:nvPicPr>
          <p:cNvPr id="13" name="Picture 12">
            <a:extLst>
              <a:ext uri="{FF2B5EF4-FFF2-40B4-BE49-F238E27FC236}">
                <a16:creationId xmlns:a16="http://schemas.microsoft.com/office/drawing/2014/main" id="{FEC0B2C3-2F20-4D7B-B504-2EF0171555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1376" y="3299178"/>
            <a:ext cx="2749221" cy="2583320"/>
          </a:xfrm>
          <a:prstGeom prst="rect">
            <a:avLst/>
          </a:prstGeom>
        </p:spPr>
      </p:pic>
    </p:spTree>
    <p:extLst>
      <p:ext uri="{BB962C8B-B14F-4D97-AF65-F5344CB8AC3E}">
        <p14:creationId xmlns:p14="http://schemas.microsoft.com/office/powerpoint/2010/main" val="893671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23D9331-B7E7-4F5E-A944-992D173F20E4}"/>
              </a:ext>
            </a:extLst>
          </p:cNvPr>
          <p:cNvSpPr>
            <a:spLocks noGrp="1"/>
          </p:cNvSpPr>
          <p:nvPr>
            <p:ph type="ftr" sz="quarter" idx="3"/>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black"/>
                </a:solidFill>
                <a:effectLst/>
                <a:uLnTx/>
                <a:uFillTx/>
                <a:latin typeface="Arial"/>
                <a:ea typeface="+mn-ea"/>
                <a:cs typeface="+mn-cs"/>
              </a:rPr>
              <a:t>In partnership with NJDOE OSE funded by IDEA funds - Part B 2020-2021</a:t>
            </a:r>
            <a:endParaRPr kumimoji="0" lang="en-US" sz="600" b="0" i="0" u="none" strike="noStrike" kern="1200" cap="none" spc="0" normalizeH="0" baseline="0" noProof="0" dirty="0">
              <a:ln>
                <a:noFill/>
              </a:ln>
              <a:solidFill>
                <a:prstClr val="black"/>
              </a:solidFill>
              <a:effectLst/>
              <a:uLnTx/>
              <a:uFillTx/>
              <a:latin typeface="Arial"/>
              <a:ea typeface="+mn-ea"/>
              <a:cs typeface="+mn-cs"/>
            </a:endParaRPr>
          </a:p>
        </p:txBody>
      </p:sp>
      <p:sp>
        <p:nvSpPr>
          <p:cNvPr id="12" name="TextBox 11">
            <a:extLst>
              <a:ext uri="{FF2B5EF4-FFF2-40B4-BE49-F238E27FC236}">
                <a16:creationId xmlns:a16="http://schemas.microsoft.com/office/drawing/2014/main" id="{B15CF39A-4D52-457C-AACB-AC2D2763D54D}"/>
              </a:ext>
            </a:extLst>
          </p:cNvPr>
          <p:cNvSpPr txBox="1"/>
          <p:nvPr/>
        </p:nvSpPr>
        <p:spPr>
          <a:xfrm>
            <a:off x="719478" y="166564"/>
            <a:ext cx="7705044"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Is </a:t>
            </a:r>
            <a:r>
              <a:rPr kumimoji="0" lang="en-US" sz="4000" b="0" i="0" u="sng"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wearing a mask that covers your mouth and nose </a:t>
            </a:r>
            <a:r>
              <a:rPr kumimoji="0" lang="en-US" sz="4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responsible?</a:t>
            </a:r>
          </a:p>
        </p:txBody>
      </p:sp>
      <p:sp>
        <p:nvSpPr>
          <p:cNvPr id="14" name="TextBox 13">
            <a:extLst>
              <a:ext uri="{FF2B5EF4-FFF2-40B4-BE49-F238E27FC236}">
                <a16:creationId xmlns:a16="http://schemas.microsoft.com/office/drawing/2014/main" id="{37C4DECC-DE5A-4B61-A7F3-FAA025778F40}"/>
              </a:ext>
            </a:extLst>
          </p:cNvPr>
          <p:cNvSpPr txBox="1"/>
          <p:nvPr/>
        </p:nvSpPr>
        <p:spPr>
          <a:xfrm>
            <a:off x="1767738" y="2145959"/>
            <a:ext cx="2831408"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B050"/>
                </a:solidFill>
                <a:effectLst/>
                <a:uLnTx/>
                <a:uFillTx/>
                <a:latin typeface="Calibri Light" panose="020F0302020204030204" pitchFamily="34" charset="0"/>
                <a:ea typeface="+mn-ea"/>
                <a:cs typeface="Calibri Light" panose="020F0302020204030204" pitchFamily="34" charset="0"/>
              </a:rPr>
              <a:t>Yes?</a:t>
            </a:r>
            <a:r>
              <a:rPr kumimoji="0" lang="en-US" sz="5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      </a:t>
            </a:r>
            <a:endParaRPr kumimoji="0" lang="en-US" sz="5400" b="1" i="0" u="none" strike="noStrike" kern="1200" cap="none" spc="0" normalizeH="0" baseline="0" noProof="0" dirty="0">
              <a:ln>
                <a:noFill/>
              </a:ln>
              <a:solidFill>
                <a:srgbClr val="C00000"/>
              </a:solidFill>
              <a:effectLst/>
              <a:uLnTx/>
              <a:uFillTx/>
              <a:latin typeface="Calibri Light" panose="020F0302020204030204" pitchFamily="34" charset="0"/>
              <a:ea typeface="+mn-ea"/>
              <a:cs typeface="Calibri Light" panose="020F0302020204030204" pitchFamily="34" charset="0"/>
            </a:endParaRPr>
          </a:p>
        </p:txBody>
      </p:sp>
      <p:sp>
        <p:nvSpPr>
          <p:cNvPr id="15" name="TextBox 14">
            <a:extLst>
              <a:ext uri="{FF2B5EF4-FFF2-40B4-BE49-F238E27FC236}">
                <a16:creationId xmlns:a16="http://schemas.microsoft.com/office/drawing/2014/main" id="{CBDE1F40-FB23-4E75-9D8B-8FDED584A2B6}"/>
              </a:ext>
            </a:extLst>
          </p:cNvPr>
          <p:cNvSpPr txBox="1"/>
          <p:nvPr/>
        </p:nvSpPr>
        <p:spPr>
          <a:xfrm>
            <a:off x="4106618" y="2139460"/>
            <a:ext cx="3915625"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Calibri Light" panose="020F0302020204030204" pitchFamily="34" charset="0"/>
                <a:ea typeface="+mn-ea"/>
                <a:cs typeface="Calibri Light" panose="020F0302020204030204" pitchFamily="34" charset="0"/>
              </a:rPr>
              <a:t>No?</a:t>
            </a:r>
          </a:p>
        </p:txBody>
      </p:sp>
      <p:pic>
        <p:nvPicPr>
          <p:cNvPr id="6" name="Picture 5">
            <a:extLst>
              <a:ext uri="{FF2B5EF4-FFF2-40B4-BE49-F238E27FC236}">
                <a16:creationId xmlns:a16="http://schemas.microsoft.com/office/drawing/2014/main" id="{134598FA-7607-4099-B3FD-2215B3AF2A69}"/>
              </a:ext>
            </a:extLst>
          </p:cNvPr>
          <p:cNvPicPr>
            <a:picLocks noChangeAspect="1"/>
          </p:cNvPicPr>
          <p:nvPr/>
        </p:nvPicPr>
        <p:blipFill rotWithShape="1">
          <a:blip r:embed="rId2"/>
          <a:srcRect l="66571" t="39714" r="13286" b="24730"/>
          <a:stretch/>
        </p:blipFill>
        <p:spPr>
          <a:xfrm>
            <a:off x="3079568" y="3268094"/>
            <a:ext cx="2984863" cy="2963694"/>
          </a:xfrm>
          <a:prstGeom prst="rect">
            <a:avLst/>
          </a:prstGeom>
        </p:spPr>
      </p:pic>
    </p:spTree>
    <p:extLst>
      <p:ext uri="{BB962C8B-B14F-4D97-AF65-F5344CB8AC3E}">
        <p14:creationId xmlns:p14="http://schemas.microsoft.com/office/powerpoint/2010/main" val="1363471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7F52E1-7827-4D30-ACB7-9B69257B3A0C}"/>
              </a:ext>
            </a:extLst>
          </p:cNvPr>
          <p:cNvSpPr>
            <a:spLocks noGrp="1"/>
          </p:cNvSpPr>
          <p:nvPr>
            <p:ph type="ctrTitle"/>
          </p:nvPr>
        </p:nvSpPr>
        <p:spPr/>
        <p:txBody>
          <a:bodyPr/>
          <a:lstStyle/>
          <a:p>
            <a:pPr algn="ctr"/>
            <a:r>
              <a:rPr lang="en-US" dirty="0"/>
              <a:t>Responsible</a:t>
            </a:r>
          </a:p>
        </p:txBody>
      </p:sp>
      <p:sp>
        <p:nvSpPr>
          <p:cNvPr id="6" name="Footer Placeholder 4">
            <a:extLst>
              <a:ext uri="{FF2B5EF4-FFF2-40B4-BE49-F238E27FC236}">
                <a16:creationId xmlns:a16="http://schemas.microsoft.com/office/drawing/2014/main" id="{93648DD2-2552-4130-BF8E-820D35FAD60D}"/>
              </a:ext>
            </a:extLst>
          </p:cNvPr>
          <p:cNvSpPr>
            <a:spLocks noGrp="1"/>
          </p:cNvSpPr>
          <p:nvPr>
            <p:ph type="ftr" sz="quarter" idx="3"/>
          </p:nvPr>
        </p:nvSpPr>
        <p:spPr bwMode="auto">
          <a:xfrm>
            <a:off x="5844618" y="6617616"/>
            <a:ext cx="3299381" cy="21022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In partnership with NJDOE OSE funded by IDEA funds - Part B 2020-2021</a:t>
            </a:r>
          </a:p>
        </p:txBody>
      </p:sp>
    </p:spTree>
    <p:extLst>
      <p:ext uri="{BB962C8B-B14F-4D97-AF65-F5344CB8AC3E}">
        <p14:creationId xmlns:p14="http://schemas.microsoft.com/office/powerpoint/2010/main" val="32681833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23D9331-B7E7-4F5E-A944-992D173F20E4}"/>
              </a:ext>
            </a:extLst>
          </p:cNvPr>
          <p:cNvSpPr>
            <a:spLocks noGrp="1"/>
          </p:cNvSpPr>
          <p:nvPr>
            <p:ph type="ftr" sz="quarter" idx="3"/>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black"/>
                </a:solidFill>
                <a:effectLst/>
                <a:uLnTx/>
                <a:uFillTx/>
                <a:latin typeface="Arial"/>
                <a:ea typeface="+mn-ea"/>
                <a:cs typeface="+mn-cs"/>
              </a:rPr>
              <a:t>In partnership with NJDOE OSE funded by IDEA funds - Part B 2020-2021</a:t>
            </a:r>
            <a:endParaRPr kumimoji="0" lang="en-US" sz="600" b="0" i="0" u="none" strike="noStrike" kern="1200" cap="none" spc="0" normalizeH="0" baseline="0" noProof="0" dirty="0">
              <a:ln>
                <a:noFill/>
              </a:ln>
              <a:solidFill>
                <a:prstClr val="black"/>
              </a:solidFill>
              <a:effectLst/>
              <a:uLnTx/>
              <a:uFillTx/>
              <a:latin typeface="Arial"/>
              <a:ea typeface="+mn-ea"/>
              <a:cs typeface="+mn-cs"/>
            </a:endParaRPr>
          </a:p>
        </p:txBody>
      </p:sp>
      <p:sp>
        <p:nvSpPr>
          <p:cNvPr id="12" name="TextBox 11">
            <a:extLst>
              <a:ext uri="{FF2B5EF4-FFF2-40B4-BE49-F238E27FC236}">
                <a16:creationId xmlns:a16="http://schemas.microsoft.com/office/drawing/2014/main" id="{B15CF39A-4D52-457C-AACB-AC2D2763D54D}"/>
              </a:ext>
            </a:extLst>
          </p:cNvPr>
          <p:cNvSpPr txBox="1"/>
          <p:nvPr/>
        </p:nvSpPr>
        <p:spPr>
          <a:xfrm>
            <a:off x="719478" y="166564"/>
            <a:ext cx="7705044" cy="1323439"/>
          </a:xfrm>
          <a:prstGeom prst="rect">
            <a:avLst/>
          </a:prstGeom>
          <a:noFill/>
        </p:spPr>
        <p:txBody>
          <a:bodyPr wrap="square" rtlCol="0">
            <a:spAutoFit/>
          </a:bodyPr>
          <a:lstStyle/>
          <a:p>
            <a:pPr lvl="0" algn="ctr">
              <a:defRPr/>
            </a:pPr>
            <a:r>
              <a:rPr lang="en-US" sz="4000" dirty="0">
                <a:latin typeface="Calibri Light" panose="020F0302020204030204" pitchFamily="34" charset="0"/>
                <a:cs typeface="Calibri Light" panose="020F0302020204030204" pitchFamily="34" charset="0"/>
              </a:rPr>
              <a:t>Is </a:t>
            </a:r>
            <a:r>
              <a:rPr lang="en-US" sz="4000" u="sng" dirty="0">
                <a:latin typeface="Calibri Light" panose="020F0302020204030204" pitchFamily="34" charset="0"/>
                <a:cs typeface="Calibri Light" panose="020F0302020204030204" pitchFamily="34" charset="0"/>
              </a:rPr>
              <a:t>forgetting to turn in homework </a:t>
            </a:r>
            <a:r>
              <a:rPr lang="en-US" sz="4000" dirty="0">
                <a:latin typeface="Calibri Light" panose="020F0302020204030204" pitchFamily="34" charset="0"/>
                <a:cs typeface="Calibri Light" panose="020F0302020204030204" pitchFamily="34" charset="0"/>
              </a:rPr>
              <a:t>responsible?</a:t>
            </a:r>
            <a:endParaRPr kumimoji="0" lang="en-US" sz="40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p:txBody>
      </p:sp>
      <p:sp>
        <p:nvSpPr>
          <p:cNvPr id="14" name="TextBox 13">
            <a:extLst>
              <a:ext uri="{FF2B5EF4-FFF2-40B4-BE49-F238E27FC236}">
                <a16:creationId xmlns:a16="http://schemas.microsoft.com/office/drawing/2014/main" id="{37C4DECC-DE5A-4B61-A7F3-FAA025778F40}"/>
              </a:ext>
            </a:extLst>
          </p:cNvPr>
          <p:cNvSpPr txBox="1"/>
          <p:nvPr/>
        </p:nvSpPr>
        <p:spPr>
          <a:xfrm>
            <a:off x="1484285" y="1693897"/>
            <a:ext cx="2831408"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B050"/>
                </a:solidFill>
                <a:effectLst/>
                <a:uLnTx/>
                <a:uFillTx/>
                <a:latin typeface="Calibri Light" panose="020F0302020204030204" pitchFamily="34" charset="0"/>
                <a:ea typeface="+mn-ea"/>
                <a:cs typeface="Calibri Light" panose="020F0302020204030204" pitchFamily="34" charset="0"/>
              </a:rPr>
              <a:t>Yes?</a:t>
            </a:r>
            <a:r>
              <a:rPr kumimoji="0" lang="en-US" sz="5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      </a:t>
            </a:r>
            <a:endParaRPr kumimoji="0" lang="en-US" sz="5400" b="1" i="0" u="none" strike="noStrike" kern="1200" cap="none" spc="0" normalizeH="0" baseline="0" noProof="0" dirty="0">
              <a:ln>
                <a:noFill/>
              </a:ln>
              <a:solidFill>
                <a:srgbClr val="C00000"/>
              </a:solidFill>
              <a:effectLst/>
              <a:uLnTx/>
              <a:uFillTx/>
              <a:latin typeface="Calibri Light" panose="020F0302020204030204" pitchFamily="34" charset="0"/>
              <a:ea typeface="+mn-ea"/>
              <a:cs typeface="Calibri Light" panose="020F0302020204030204" pitchFamily="34" charset="0"/>
            </a:endParaRPr>
          </a:p>
        </p:txBody>
      </p:sp>
      <p:sp>
        <p:nvSpPr>
          <p:cNvPr id="15" name="TextBox 14">
            <a:extLst>
              <a:ext uri="{FF2B5EF4-FFF2-40B4-BE49-F238E27FC236}">
                <a16:creationId xmlns:a16="http://schemas.microsoft.com/office/drawing/2014/main" id="{CBDE1F40-FB23-4E75-9D8B-8FDED584A2B6}"/>
              </a:ext>
            </a:extLst>
          </p:cNvPr>
          <p:cNvSpPr txBox="1"/>
          <p:nvPr/>
        </p:nvSpPr>
        <p:spPr>
          <a:xfrm>
            <a:off x="3985787" y="1693369"/>
            <a:ext cx="3915625"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Calibri Light" panose="020F0302020204030204" pitchFamily="34" charset="0"/>
                <a:ea typeface="+mn-ea"/>
                <a:cs typeface="Calibri Light" panose="020F0302020204030204" pitchFamily="34" charset="0"/>
              </a:rPr>
              <a:t>No?</a:t>
            </a:r>
          </a:p>
        </p:txBody>
      </p:sp>
      <p:pic>
        <p:nvPicPr>
          <p:cNvPr id="3" name="Picture 2">
            <a:extLst>
              <a:ext uri="{FF2B5EF4-FFF2-40B4-BE49-F238E27FC236}">
                <a16:creationId xmlns:a16="http://schemas.microsoft.com/office/drawing/2014/main" id="{C2EA7B84-6FC2-4B93-BA86-26DC958057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7268" y="2989667"/>
            <a:ext cx="3136332" cy="3040041"/>
          </a:xfrm>
          <a:prstGeom prst="rect">
            <a:avLst/>
          </a:prstGeom>
        </p:spPr>
      </p:pic>
      <p:pic>
        <p:nvPicPr>
          <p:cNvPr id="7" name="Picture 6">
            <a:extLst>
              <a:ext uri="{FF2B5EF4-FFF2-40B4-BE49-F238E27FC236}">
                <a16:creationId xmlns:a16="http://schemas.microsoft.com/office/drawing/2014/main" id="{E309F24B-F6AD-48ED-B726-F4E45B29EC6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714" b="89627" l="9569" r="89952">
                        <a14:foregroundMark x1="71292" y1="19502" x2="71292" y2="19502"/>
                        <a14:foregroundMark x1="66029" y1="9959" x2="66029" y2="9959"/>
                        <a14:foregroundMark x1="66029" y1="9959" x2="57895" y2="53942"/>
                        <a14:foregroundMark x1="45455" y1="14938" x2="67943" y2="25311"/>
                        <a14:foregroundMark x1="67943" y1="25311" x2="75120" y2="47718"/>
                        <a14:foregroundMark x1="75120" y1="47718" x2="71770" y2="68880"/>
                        <a14:foregroundMark x1="71770" y1="68880" x2="48804" y2="79253"/>
                        <a14:foregroundMark x1="48804" y1="79253" x2="42584" y2="69710"/>
                        <a14:foregroundMark x1="31579" y1="54772" x2="52632" y2="69710"/>
                        <a14:foregroundMark x1="52632" y1="69710" x2="71292" y2="71369"/>
                        <a14:foregroundMark x1="32536" y1="67635" x2="52632" y2="80913"/>
                        <a14:foregroundMark x1="52632" y1="80913" x2="76555" y2="81328"/>
                        <a14:foregroundMark x1="28708" y1="11618" x2="74641" y2="13278"/>
                        <a14:foregroundMark x1="48325" y1="19917" x2="24880" y2="18257"/>
                        <a14:foregroundMark x1="45455" y1="8714" x2="49282" y2="9129"/>
                        <a14:backgroundMark x1="11962" y1="45643" x2="5263" y2="67635"/>
                        <a14:backgroundMark x1="5263" y1="67635" x2="9091" y2="82988"/>
                      </a14:backgroundRemoval>
                    </a14:imgEffect>
                  </a14:imgLayer>
                </a14:imgProps>
              </a:ext>
              <a:ext uri="{28A0092B-C50C-407E-A947-70E740481C1C}">
                <a14:useLocalDpi xmlns:a14="http://schemas.microsoft.com/office/drawing/2010/main" val="0"/>
              </a:ext>
            </a:extLst>
          </a:blip>
          <a:stretch>
            <a:fillRect/>
          </a:stretch>
        </p:blipFill>
        <p:spPr>
          <a:xfrm>
            <a:off x="2979283" y="3168117"/>
            <a:ext cx="861127" cy="992974"/>
          </a:xfrm>
          <a:prstGeom prst="rect">
            <a:avLst/>
          </a:prstGeom>
        </p:spPr>
      </p:pic>
    </p:spTree>
    <p:extLst>
      <p:ext uri="{BB962C8B-B14F-4D97-AF65-F5344CB8AC3E}">
        <p14:creationId xmlns:p14="http://schemas.microsoft.com/office/powerpoint/2010/main" val="2235980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23D9331-B7E7-4F5E-A944-992D173F20E4}"/>
              </a:ext>
            </a:extLst>
          </p:cNvPr>
          <p:cNvSpPr>
            <a:spLocks noGrp="1"/>
          </p:cNvSpPr>
          <p:nvPr>
            <p:ph type="ftr" sz="quarter" idx="3"/>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black"/>
                </a:solidFill>
                <a:effectLst/>
                <a:uLnTx/>
                <a:uFillTx/>
                <a:latin typeface="Arial"/>
                <a:ea typeface="+mn-ea"/>
                <a:cs typeface="+mn-cs"/>
              </a:rPr>
              <a:t>In partnership with NJDOE OSE funded by IDEA funds - Part B 2020-2021</a:t>
            </a:r>
            <a:endParaRPr kumimoji="0" lang="en-US" sz="600" b="0" i="0" u="none" strike="noStrike" kern="1200" cap="none" spc="0" normalizeH="0" baseline="0" noProof="0" dirty="0">
              <a:ln>
                <a:noFill/>
              </a:ln>
              <a:solidFill>
                <a:prstClr val="black"/>
              </a:solidFill>
              <a:effectLst/>
              <a:uLnTx/>
              <a:uFillTx/>
              <a:latin typeface="Arial"/>
              <a:ea typeface="+mn-ea"/>
              <a:cs typeface="+mn-cs"/>
            </a:endParaRPr>
          </a:p>
        </p:txBody>
      </p:sp>
      <p:sp>
        <p:nvSpPr>
          <p:cNvPr id="12" name="TextBox 11">
            <a:extLst>
              <a:ext uri="{FF2B5EF4-FFF2-40B4-BE49-F238E27FC236}">
                <a16:creationId xmlns:a16="http://schemas.microsoft.com/office/drawing/2014/main" id="{B15CF39A-4D52-457C-AACB-AC2D2763D54D}"/>
              </a:ext>
            </a:extLst>
          </p:cNvPr>
          <p:cNvSpPr txBox="1"/>
          <p:nvPr/>
        </p:nvSpPr>
        <p:spPr>
          <a:xfrm>
            <a:off x="719478" y="166564"/>
            <a:ext cx="7705044"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Is </a:t>
            </a:r>
            <a:r>
              <a:rPr kumimoji="0" lang="en-US" sz="4000" b="0" i="0" u="sng"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lining up quietly </a:t>
            </a:r>
            <a:r>
              <a:rPr kumimoji="0" lang="en-US" sz="4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responsible?</a:t>
            </a:r>
          </a:p>
        </p:txBody>
      </p:sp>
      <p:sp>
        <p:nvSpPr>
          <p:cNvPr id="14" name="TextBox 13">
            <a:extLst>
              <a:ext uri="{FF2B5EF4-FFF2-40B4-BE49-F238E27FC236}">
                <a16:creationId xmlns:a16="http://schemas.microsoft.com/office/drawing/2014/main" id="{37C4DECC-DE5A-4B61-A7F3-FAA025778F40}"/>
              </a:ext>
            </a:extLst>
          </p:cNvPr>
          <p:cNvSpPr txBox="1"/>
          <p:nvPr/>
        </p:nvSpPr>
        <p:spPr>
          <a:xfrm>
            <a:off x="1846047" y="1422718"/>
            <a:ext cx="2831408"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B050"/>
                </a:solidFill>
                <a:effectLst/>
                <a:uLnTx/>
                <a:uFillTx/>
                <a:latin typeface="Calibri Light" panose="020F0302020204030204" pitchFamily="34" charset="0"/>
                <a:ea typeface="+mn-ea"/>
                <a:cs typeface="Calibri Light" panose="020F0302020204030204" pitchFamily="34" charset="0"/>
              </a:rPr>
              <a:t>Yes?</a:t>
            </a:r>
            <a:r>
              <a:rPr kumimoji="0" lang="en-US" sz="5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      </a:t>
            </a:r>
            <a:endParaRPr kumimoji="0" lang="en-US" sz="5400" b="1" i="0" u="none" strike="noStrike" kern="1200" cap="none" spc="0" normalizeH="0" baseline="0" noProof="0" dirty="0">
              <a:ln>
                <a:noFill/>
              </a:ln>
              <a:solidFill>
                <a:srgbClr val="C00000"/>
              </a:solidFill>
              <a:effectLst/>
              <a:uLnTx/>
              <a:uFillTx/>
              <a:latin typeface="Calibri Light" panose="020F0302020204030204" pitchFamily="34" charset="0"/>
              <a:ea typeface="+mn-ea"/>
              <a:cs typeface="Calibri Light" panose="020F0302020204030204" pitchFamily="34" charset="0"/>
            </a:endParaRPr>
          </a:p>
        </p:txBody>
      </p:sp>
      <p:sp>
        <p:nvSpPr>
          <p:cNvPr id="15" name="TextBox 14">
            <a:extLst>
              <a:ext uri="{FF2B5EF4-FFF2-40B4-BE49-F238E27FC236}">
                <a16:creationId xmlns:a16="http://schemas.microsoft.com/office/drawing/2014/main" id="{CBDE1F40-FB23-4E75-9D8B-8FDED584A2B6}"/>
              </a:ext>
            </a:extLst>
          </p:cNvPr>
          <p:cNvSpPr txBox="1"/>
          <p:nvPr/>
        </p:nvSpPr>
        <p:spPr>
          <a:xfrm>
            <a:off x="3628175" y="1422718"/>
            <a:ext cx="3915625"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Calibri Light" panose="020F0302020204030204" pitchFamily="34" charset="0"/>
                <a:ea typeface="+mn-ea"/>
                <a:cs typeface="Calibri Light" panose="020F0302020204030204" pitchFamily="34" charset="0"/>
              </a:rPr>
              <a:t>No?</a:t>
            </a:r>
          </a:p>
        </p:txBody>
      </p:sp>
      <p:pic>
        <p:nvPicPr>
          <p:cNvPr id="7" name="Picture 6">
            <a:extLst>
              <a:ext uri="{FF2B5EF4-FFF2-40B4-BE49-F238E27FC236}">
                <a16:creationId xmlns:a16="http://schemas.microsoft.com/office/drawing/2014/main" id="{2D151993-A9DA-4D4D-A7E2-796AD3DA72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5651" y="2960154"/>
            <a:ext cx="5252697" cy="3055140"/>
          </a:xfrm>
          <a:prstGeom prst="rect">
            <a:avLst/>
          </a:prstGeom>
        </p:spPr>
      </p:pic>
    </p:spTree>
    <p:extLst>
      <p:ext uri="{BB962C8B-B14F-4D97-AF65-F5344CB8AC3E}">
        <p14:creationId xmlns:p14="http://schemas.microsoft.com/office/powerpoint/2010/main" val="3986523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23D9331-B7E7-4F5E-A944-992D173F20E4}"/>
              </a:ext>
            </a:extLst>
          </p:cNvPr>
          <p:cNvSpPr>
            <a:spLocks noGrp="1"/>
          </p:cNvSpPr>
          <p:nvPr>
            <p:ph type="ftr" sz="quarter" idx="3"/>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black"/>
                </a:solidFill>
                <a:effectLst/>
                <a:uLnTx/>
                <a:uFillTx/>
                <a:latin typeface="Arial"/>
                <a:ea typeface="+mn-ea"/>
                <a:cs typeface="+mn-cs"/>
              </a:rPr>
              <a:t>In partnership with NJDOE OSE funded by IDEA funds - Part B 2020-2021</a:t>
            </a:r>
            <a:endParaRPr kumimoji="0" lang="en-US" sz="600" b="0" i="0" u="none" strike="noStrike" kern="1200" cap="none" spc="0" normalizeH="0" baseline="0" noProof="0" dirty="0">
              <a:ln>
                <a:noFill/>
              </a:ln>
              <a:solidFill>
                <a:prstClr val="black"/>
              </a:solidFill>
              <a:effectLst/>
              <a:uLnTx/>
              <a:uFillTx/>
              <a:latin typeface="Arial"/>
              <a:ea typeface="+mn-ea"/>
              <a:cs typeface="+mn-cs"/>
            </a:endParaRPr>
          </a:p>
        </p:txBody>
      </p:sp>
      <p:sp>
        <p:nvSpPr>
          <p:cNvPr id="12" name="TextBox 11">
            <a:extLst>
              <a:ext uri="{FF2B5EF4-FFF2-40B4-BE49-F238E27FC236}">
                <a16:creationId xmlns:a16="http://schemas.microsoft.com/office/drawing/2014/main" id="{B15CF39A-4D52-457C-AACB-AC2D2763D54D}"/>
              </a:ext>
            </a:extLst>
          </p:cNvPr>
          <p:cNvSpPr txBox="1"/>
          <p:nvPr/>
        </p:nvSpPr>
        <p:spPr>
          <a:xfrm>
            <a:off x="719478" y="166564"/>
            <a:ext cx="7705044"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Is </a:t>
            </a:r>
            <a:r>
              <a:rPr kumimoji="0" lang="en-US" sz="4000" b="0" i="0" u="sng"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forgetting to charge the Chromebook </a:t>
            </a:r>
            <a:r>
              <a:rPr kumimoji="0" lang="en-US" sz="4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responsible?</a:t>
            </a:r>
          </a:p>
        </p:txBody>
      </p:sp>
      <p:sp>
        <p:nvSpPr>
          <p:cNvPr id="14" name="TextBox 13">
            <a:extLst>
              <a:ext uri="{FF2B5EF4-FFF2-40B4-BE49-F238E27FC236}">
                <a16:creationId xmlns:a16="http://schemas.microsoft.com/office/drawing/2014/main" id="{37C4DECC-DE5A-4B61-A7F3-FAA025778F40}"/>
              </a:ext>
            </a:extLst>
          </p:cNvPr>
          <p:cNvSpPr txBox="1"/>
          <p:nvPr/>
        </p:nvSpPr>
        <p:spPr>
          <a:xfrm>
            <a:off x="1320369" y="2079099"/>
            <a:ext cx="2831408"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B050"/>
                </a:solidFill>
                <a:effectLst/>
                <a:uLnTx/>
                <a:uFillTx/>
                <a:latin typeface="Calibri Light" panose="020F0302020204030204" pitchFamily="34" charset="0"/>
                <a:ea typeface="+mn-ea"/>
                <a:cs typeface="Calibri Light" panose="020F0302020204030204" pitchFamily="34" charset="0"/>
              </a:rPr>
              <a:t>Yes?</a:t>
            </a:r>
            <a:r>
              <a:rPr kumimoji="0" lang="en-US" sz="5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      </a:t>
            </a:r>
            <a:endParaRPr kumimoji="0" lang="en-US" sz="5400" b="1" i="0" u="none" strike="noStrike" kern="1200" cap="none" spc="0" normalizeH="0" baseline="0" noProof="0" dirty="0">
              <a:ln>
                <a:noFill/>
              </a:ln>
              <a:solidFill>
                <a:srgbClr val="C00000"/>
              </a:solidFill>
              <a:effectLst/>
              <a:uLnTx/>
              <a:uFillTx/>
              <a:latin typeface="Calibri Light" panose="020F0302020204030204" pitchFamily="34" charset="0"/>
              <a:ea typeface="+mn-ea"/>
              <a:cs typeface="Calibri Light" panose="020F0302020204030204" pitchFamily="34" charset="0"/>
            </a:endParaRPr>
          </a:p>
        </p:txBody>
      </p:sp>
      <p:sp>
        <p:nvSpPr>
          <p:cNvPr id="15" name="TextBox 14">
            <a:extLst>
              <a:ext uri="{FF2B5EF4-FFF2-40B4-BE49-F238E27FC236}">
                <a16:creationId xmlns:a16="http://schemas.microsoft.com/office/drawing/2014/main" id="{CBDE1F40-FB23-4E75-9D8B-8FDED584A2B6}"/>
              </a:ext>
            </a:extLst>
          </p:cNvPr>
          <p:cNvSpPr txBox="1"/>
          <p:nvPr/>
        </p:nvSpPr>
        <p:spPr>
          <a:xfrm>
            <a:off x="4204028" y="2079099"/>
            <a:ext cx="3915625"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Calibri Light" panose="020F0302020204030204" pitchFamily="34" charset="0"/>
                <a:ea typeface="+mn-ea"/>
                <a:cs typeface="Calibri Light" panose="020F0302020204030204" pitchFamily="34" charset="0"/>
              </a:rPr>
              <a:t>No?</a:t>
            </a:r>
          </a:p>
        </p:txBody>
      </p:sp>
      <p:pic>
        <p:nvPicPr>
          <p:cNvPr id="2" name="Picture 1">
            <a:extLst>
              <a:ext uri="{FF2B5EF4-FFF2-40B4-BE49-F238E27FC236}">
                <a16:creationId xmlns:a16="http://schemas.microsoft.com/office/drawing/2014/main" id="{2B0B7F0E-AEA3-46B5-A10D-2712777AC85B}"/>
              </a:ext>
            </a:extLst>
          </p:cNvPr>
          <p:cNvPicPr>
            <a:picLocks noChangeAspect="1"/>
          </p:cNvPicPr>
          <p:nvPr/>
        </p:nvPicPr>
        <p:blipFill rotWithShape="1">
          <a:blip r:embed="rId2"/>
          <a:srcRect l="54143" t="34381" r="14892" b="18680"/>
          <a:stretch/>
        </p:blipFill>
        <p:spPr>
          <a:xfrm>
            <a:off x="2982880" y="3230081"/>
            <a:ext cx="3178239" cy="2710002"/>
          </a:xfrm>
          <a:prstGeom prst="rect">
            <a:avLst/>
          </a:prstGeom>
        </p:spPr>
      </p:pic>
    </p:spTree>
    <p:extLst>
      <p:ext uri="{BB962C8B-B14F-4D97-AF65-F5344CB8AC3E}">
        <p14:creationId xmlns:p14="http://schemas.microsoft.com/office/powerpoint/2010/main" val="3149001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23D9331-B7E7-4F5E-A944-992D173F20E4}"/>
              </a:ext>
            </a:extLst>
          </p:cNvPr>
          <p:cNvSpPr>
            <a:spLocks noGrp="1"/>
          </p:cNvSpPr>
          <p:nvPr>
            <p:ph type="ftr" sz="quarter" idx="3"/>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black"/>
                </a:solidFill>
                <a:effectLst/>
                <a:uLnTx/>
                <a:uFillTx/>
                <a:latin typeface="Arial"/>
                <a:ea typeface="+mn-ea"/>
                <a:cs typeface="+mn-cs"/>
              </a:rPr>
              <a:t>In partnership with NJDOE OSE funded by IDEA funds - Part B 2020-2021</a:t>
            </a:r>
            <a:endParaRPr kumimoji="0" lang="en-US" sz="600" b="0" i="0" u="none" strike="noStrike" kern="1200" cap="none" spc="0" normalizeH="0" baseline="0" noProof="0" dirty="0">
              <a:ln>
                <a:noFill/>
              </a:ln>
              <a:solidFill>
                <a:prstClr val="black"/>
              </a:solidFill>
              <a:effectLst/>
              <a:uLnTx/>
              <a:uFillTx/>
              <a:latin typeface="Arial"/>
              <a:ea typeface="+mn-ea"/>
              <a:cs typeface="+mn-cs"/>
            </a:endParaRPr>
          </a:p>
        </p:txBody>
      </p:sp>
      <p:sp>
        <p:nvSpPr>
          <p:cNvPr id="12" name="TextBox 11">
            <a:extLst>
              <a:ext uri="{FF2B5EF4-FFF2-40B4-BE49-F238E27FC236}">
                <a16:creationId xmlns:a16="http://schemas.microsoft.com/office/drawing/2014/main" id="{B15CF39A-4D52-457C-AACB-AC2D2763D54D}"/>
              </a:ext>
            </a:extLst>
          </p:cNvPr>
          <p:cNvSpPr txBox="1"/>
          <p:nvPr/>
        </p:nvSpPr>
        <p:spPr>
          <a:xfrm>
            <a:off x="-1" y="62200"/>
            <a:ext cx="9144000"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Is </a:t>
            </a:r>
            <a:r>
              <a:rPr kumimoji="0" lang="en-US" sz="4000" b="0" i="0" u="sng"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keeping personal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sng"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distance from others </a:t>
            </a:r>
            <a:r>
              <a:rPr kumimoji="0" lang="en-US" sz="4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responsible?</a:t>
            </a:r>
          </a:p>
        </p:txBody>
      </p:sp>
      <p:sp>
        <p:nvSpPr>
          <p:cNvPr id="14" name="TextBox 13">
            <a:extLst>
              <a:ext uri="{FF2B5EF4-FFF2-40B4-BE49-F238E27FC236}">
                <a16:creationId xmlns:a16="http://schemas.microsoft.com/office/drawing/2014/main" id="{37C4DECC-DE5A-4B61-A7F3-FAA025778F40}"/>
              </a:ext>
            </a:extLst>
          </p:cNvPr>
          <p:cNvSpPr txBox="1"/>
          <p:nvPr/>
        </p:nvSpPr>
        <p:spPr>
          <a:xfrm>
            <a:off x="2062249" y="2013785"/>
            <a:ext cx="2831408"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B050"/>
                </a:solidFill>
                <a:effectLst/>
                <a:uLnTx/>
                <a:uFillTx/>
                <a:latin typeface="Calibri Light" panose="020F0302020204030204" pitchFamily="34" charset="0"/>
                <a:ea typeface="+mn-ea"/>
                <a:cs typeface="Calibri Light" panose="020F0302020204030204" pitchFamily="34" charset="0"/>
              </a:rPr>
              <a:t>Yes?</a:t>
            </a:r>
            <a:r>
              <a:rPr kumimoji="0" lang="en-US" sz="5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      </a:t>
            </a:r>
            <a:endParaRPr kumimoji="0" lang="en-US" sz="5400" b="1" i="0" u="none" strike="noStrike" kern="1200" cap="none" spc="0" normalizeH="0" baseline="0" noProof="0" dirty="0">
              <a:ln>
                <a:noFill/>
              </a:ln>
              <a:solidFill>
                <a:srgbClr val="C00000"/>
              </a:solidFill>
              <a:effectLst/>
              <a:uLnTx/>
              <a:uFillTx/>
              <a:latin typeface="Calibri Light" panose="020F0302020204030204" pitchFamily="34" charset="0"/>
              <a:ea typeface="+mn-ea"/>
              <a:cs typeface="Calibri Light" panose="020F0302020204030204" pitchFamily="34" charset="0"/>
            </a:endParaRPr>
          </a:p>
        </p:txBody>
      </p:sp>
      <p:sp>
        <p:nvSpPr>
          <p:cNvPr id="15" name="TextBox 14">
            <a:extLst>
              <a:ext uri="{FF2B5EF4-FFF2-40B4-BE49-F238E27FC236}">
                <a16:creationId xmlns:a16="http://schemas.microsoft.com/office/drawing/2014/main" id="{CBDE1F40-FB23-4E75-9D8B-8FDED584A2B6}"/>
              </a:ext>
            </a:extLst>
          </p:cNvPr>
          <p:cNvSpPr txBox="1"/>
          <p:nvPr/>
        </p:nvSpPr>
        <p:spPr>
          <a:xfrm>
            <a:off x="4089626" y="2028953"/>
            <a:ext cx="3915625"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Calibri Light" panose="020F0302020204030204" pitchFamily="34" charset="0"/>
                <a:ea typeface="+mn-ea"/>
                <a:cs typeface="Calibri Light" panose="020F0302020204030204" pitchFamily="34" charset="0"/>
              </a:rPr>
              <a:t>No?</a:t>
            </a:r>
          </a:p>
        </p:txBody>
      </p:sp>
      <p:pic>
        <p:nvPicPr>
          <p:cNvPr id="7" name="Picture 6">
            <a:extLst>
              <a:ext uri="{FF2B5EF4-FFF2-40B4-BE49-F238E27FC236}">
                <a16:creationId xmlns:a16="http://schemas.microsoft.com/office/drawing/2014/main" id="{68D322CA-980C-48B0-9F74-53EFC75F37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6696" y="3429000"/>
            <a:ext cx="4390605" cy="2458739"/>
          </a:xfrm>
          <a:prstGeom prst="rect">
            <a:avLst/>
          </a:prstGeom>
        </p:spPr>
      </p:pic>
    </p:spTree>
    <p:extLst>
      <p:ext uri="{BB962C8B-B14F-4D97-AF65-F5344CB8AC3E}">
        <p14:creationId xmlns:p14="http://schemas.microsoft.com/office/powerpoint/2010/main" val="3760414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C742C5-CF12-4C6F-8718-418CDBD7958D}"/>
              </a:ext>
            </a:extLst>
          </p:cNvPr>
          <p:cNvSpPr>
            <a:spLocks noGrp="1"/>
          </p:cNvSpPr>
          <p:nvPr>
            <p:ph idx="1"/>
          </p:nvPr>
        </p:nvSpPr>
        <p:spPr>
          <a:xfrm>
            <a:off x="511085" y="431074"/>
            <a:ext cx="8332470" cy="5760719"/>
          </a:xfrm>
        </p:spPr>
        <p:txBody>
          <a:bodyPr>
            <a:normAutofit/>
          </a:bodyPr>
          <a:lstStyle/>
          <a:p>
            <a:pPr marL="0" indent="0" algn="ctr">
              <a:buNone/>
            </a:pPr>
            <a:r>
              <a:rPr lang="en-US" sz="4800" dirty="0"/>
              <a:t>When we are </a:t>
            </a:r>
            <a:r>
              <a:rPr lang="en-US" sz="4800" b="1" dirty="0"/>
              <a:t>Responsible,</a:t>
            </a:r>
            <a:r>
              <a:rPr lang="en-US" sz="4800" dirty="0"/>
              <a:t>…</a:t>
            </a:r>
          </a:p>
          <a:p>
            <a:pPr marL="0" indent="0">
              <a:buNone/>
            </a:pPr>
            <a:endParaRPr lang="en-US" sz="2600" dirty="0"/>
          </a:p>
          <a:p>
            <a:r>
              <a:rPr lang="en-US" sz="4800" dirty="0"/>
              <a:t> …we do what is expected of us;</a:t>
            </a:r>
          </a:p>
          <a:p>
            <a:r>
              <a:rPr lang="en-US" sz="4800" dirty="0"/>
              <a:t> …we do the right thing, even when it is difficult; and </a:t>
            </a:r>
            <a:endParaRPr lang="en-US" sz="3000" dirty="0"/>
          </a:p>
          <a:p>
            <a:r>
              <a:rPr lang="en-US" sz="4800" dirty="0"/>
              <a:t> …we accept the consequences of our actions.  </a:t>
            </a:r>
          </a:p>
          <a:p>
            <a:pPr marL="0" indent="0" algn="ctr">
              <a:buNone/>
            </a:pPr>
            <a:endParaRPr lang="en-US" sz="4800" dirty="0"/>
          </a:p>
          <a:p>
            <a:endParaRPr lang="en-US" dirty="0"/>
          </a:p>
        </p:txBody>
      </p:sp>
      <p:sp>
        <p:nvSpPr>
          <p:cNvPr id="6" name="Footer Placeholder 4">
            <a:extLst>
              <a:ext uri="{FF2B5EF4-FFF2-40B4-BE49-F238E27FC236}">
                <a16:creationId xmlns:a16="http://schemas.microsoft.com/office/drawing/2014/main" id="{B992FE8A-C6BE-43FA-B1A7-19553EE64FCD}"/>
              </a:ext>
            </a:extLst>
          </p:cNvPr>
          <p:cNvSpPr>
            <a:spLocks noGrp="1"/>
          </p:cNvSpPr>
          <p:nvPr>
            <p:ph type="ftr" sz="quarter" idx="3"/>
          </p:nvPr>
        </p:nvSpPr>
        <p:spPr bwMode="auto">
          <a:xfrm>
            <a:off x="5844618" y="6617616"/>
            <a:ext cx="3299381" cy="21022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In partnership with NJDOE OSE funded by IDEA funds - Part B 2020-2021</a:t>
            </a:r>
          </a:p>
        </p:txBody>
      </p:sp>
    </p:spTree>
    <p:extLst>
      <p:ext uri="{BB962C8B-B14F-4D97-AF65-F5344CB8AC3E}">
        <p14:creationId xmlns:p14="http://schemas.microsoft.com/office/powerpoint/2010/main" val="75464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552CD-0A57-4B92-B0B8-0E66D15977BD}"/>
              </a:ext>
            </a:extLst>
          </p:cNvPr>
          <p:cNvSpPr>
            <a:spLocks noGrp="1"/>
          </p:cNvSpPr>
          <p:nvPr>
            <p:ph type="title"/>
          </p:nvPr>
        </p:nvSpPr>
        <p:spPr/>
        <p:txBody>
          <a:bodyPr/>
          <a:lstStyle/>
          <a:p>
            <a:pPr algn="ctr"/>
            <a:r>
              <a:rPr lang="en-US" dirty="0"/>
              <a:t>Examples of </a:t>
            </a:r>
            <a:r>
              <a:rPr lang="en-US" b="1" dirty="0"/>
              <a:t>Being Responsible </a:t>
            </a:r>
            <a:r>
              <a:rPr lang="en-US" dirty="0"/>
              <a:t>Include:</a:t>
            </a:r>
          </a:p>
        </p:txBody>
      </p:sp>
      <p:sp>
        <p:nvSpPr>
          <p:cNvPr id="3" name="Content Placeholder 2">
            <a:extLst>
              <a:ext uri="{FF2B5EF4-FFF2-40B4-BE49-F238E27FC236}">
                <a16:creationId xmlns:a16="http://schemas.microsoft.com/office/drawing/2014/main" id="{298D59F5-B69F-4F19-84B1-D7916F840A84}"/>
              </a:ext>
            </a:extLst>
          </p:cNvPr>
          <p:cNvSpPr>
            <a:spLocks noGrp="1"/>
          </p:cNvSpPr>
          <p:nvPr>
            <p:ph idx="1"/>
          </p:nvPr>
        </p:nvSpPr>
        <p:spPr/>
        <p:txBody>
          <a:bodyPr/>
          <a:lstStyle/>
          <a:p>
            <a:r>
              <a:rPr lang="en-US" sz="3600" dirty="0"/>
              <a:t>Keeping your Chromebook charged</a:t>
            </a:r>
          </a:p>
          <a:p>
            <a:r>
              <a:rPr lang="en-US" sz="3600" dirty="0"/>
              <a:t>Being on time</a:t>
            </a:r>
          </a:p>
          <a:p>
            <a:r>
              <a:rPr lang="en-US" sz="3600" dirty="0"/>
              <a:t>Turning in your homework</a:t>
            </a:r>
          </a:p>
          <a:p>
            <a:r>
              <a:rPr lang="en-US" sz="3600" dirty="0"/>
              <a:t>Admitting when you make a mistake</a:t>
            </a:r>
          </a:p>
          <a:p>
            <a:r>
              <a:rPr lang="en-US" sz="3600" dirty="0"/>
              <a:t>Keeping track of your materials</a:t>
            </a:r>
          </a:p>
          <a:p>
            <a:r>
              <a:rPr lang="en-US" sz="3600" dirty="0"/>
              <a:t>Wearing your mask</a:t>
            </a:r>
          </a:p>
          <a:p>
            <a:r>
              <a:rPr lang="en-US" sz="3600" dirty="0"/>
              <a:t>Keeping 3 feet apart</a:t>
            </a:r>
            <a:endParaRPr lang="en-US" sz="3200" dirty="0"/>
          </a:p>
        </p:txBody>
      </p:sp>
      <p:sp>
        <p:nvSpPr>
          <p:cNvPr id="4" name="Footer Placeholder 3">
            <a:extLst>
              <a:ext uri="{FF2B5EF4-FFF2-40B4-BE49-F238E27FC236}">
                <a16:creationId xmlns:a16="http://schemas.microsoft.com/office/drawing/2014/main" id="{B1D97D62-1D58-4BC1-AABD-7430594CAF4D}"/>
              </a:ext>
            </a:extLst>
          </p:cNvPr>
          <p:cNvSpPr>
            <a:spLocks noGrp="1"/>
          </p:cNvSpPr>
          <p:nvPr>
            <p:ph type="ftr" sz="quarter" idx="3"/>
          </p:nvPr>
        </p:nvSpPr>
        <p:spPr/>
        <p:txBody>
          <a:bodyPr/>
          <a:lstStyle/>
          <a:p>
            <a:pPr>
              <a:defRPr/>
            </a:pPr>
            <a:r>
              <a:rPr lang="en-US"/>
              <a:t>In partnership with NJDOE OSE funded by IDEA funds - Part B 2020-2021</a:t>
            </a:r>
            <a:endParaRPr lang="en-US" dirty="0"/>
          </a:p>
        </p:txBody>
      </p:sp>
    </p:spTree>
    <p:extLst>
      <p:ext uri="{BB962C8B-B14F-4D97-AF65-F5344CB8AC3E}">
        <p14:creationId xmlns:p14="http://schemas.microsoft.com/office/powerpoint/2010/main" val="86016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967DA-045D-45E1-AD51-8CA052B165F1}"/>
              </a:ext>
            </a:extLst>
          </p:cNvPr>
          <p:cNvSpPr>
            <a:spLocks noGrp="1"/>
          </p:cNvSpPr>
          <p:nvPr>
            <p:ph type="title"/>
          </p:nvPr>
        </p:nvSpPr>
        <p:spPr/>
        <p:txBody>
          <a:bodyPr/>
          <a:lstStyle/>
          <a:p>
            <a:pPr algn="ctr"/>
            <a:r>
              <a:rPr lang="en-US" dirty="0"/>
              <a:t>Kahoot!  Review</a:t>
            </a:r>
          </a:p>
        </p:txBody>
      </p:sp>
      <p:sp>
        <p:nvSpPr>
          <p:cNvPr id="3" name="Content Placeholder 2">
            <a:extLst>
              <a:ext uri="{FF2B5EF4-FFF2-40B4-BE49-F238E27FC236}">
                <a16:creationId xmlns:a16="http://schemas.microsoft.com/office/drawing/2014/main" id="{725B47E3-4917-41F5-A091-2EB278993D11}"/>
              </a:ext>
            </a:extLst>
          </p:cNvPr>
          <p:cNvSpPr>
            <a:spLocks noGrp="1"/>
          </p:cNvSpPr>
          <p:nvPr>
            <p:ph idx="1"/>
          </p:nvPr>
        </p:nvSpPr>
        <p:spPr/>
        <p:txBody>
          <a:bodyPr/>
          <a:lstStyle/>
          <a:p>
            <a:endParaRPr lang="en-US" sz="3200" dirty="0"/>
          </a:p>
          <a:p>
            <a:r>
              <a:rPr lang="en-US" sz="3600" dirty="0"/>
              <a:t>Go to Kahoot!  </a:t>
            </a:r>
            <a:r>
              <a:rPr lang="en-US" sz="3600" dirty="0">
                <a:hlinkClick r:id="rId3"/>
              </a:rPr>
              <a:t>www.kahoot.com</a:t>
            </a:r>
            <a:endParaRPr lang="en-US" sz="3600" dirty="0"/>
          </a:p>
          <a:p>
            <a:r>
              <a:rPr lang="en-US" sz="3600" dirty="0"/>
              <a:t>Log-in</a:t>
            </a:r>
          </a:p>
          <a:p>
            <a:r>
              <a:rPr lang="en-US" sz="3600" dirty="0"/>
              <a:t>Enter the game pin ####</a:t>
            </a:r>
          </a:p>
          <a:p>
            <a:r>
              <a:rPr lang="en-US" sz="3600" dirty="0"/>
              <a:t>Enter your first and last name</a:t>
            </a:r>
          </a:p>
          <a:p>
            <a:r>
              <a:rPr lang="en-US" sz="3600" dirty="0"/>
              <a:t>Answer each of the 10 questions</a:t>
            </a:r>
          </a:p>
          <a:p>
            <a:r>
              <a:rPr lang="en-US" sz="3600" dirty="0"/>
              <a:t>Raise your hand for help and wait quietly</a:t>
            </a:r>
            <a:endParaRPr lang="en-US" sz="3200" dirty="0"/>
          </a:p>
        </p:txBody>
      </p:sp>
      <p:sp>
        <p:nvSpPr>
          <p:cNvPr id="4" name="Footer Placeholder 3">
            <a:extLst>
              <a:ext uri="{FF2B5EF4-FFF2-40B4-BE49-F238E27FC236}">
                <a16:creationId xmlns:a16="http://schemas.microsoft.com/office/drawing/2014/main" id="{9DACAC88-F816-465E-8453-993F5974F834}"/>
              </a:ext>
            </a:extLst>
          </p:cNvPr>
          <p:cNvSpPr>
            <a:spLocks noGrp="1"/>
          </p:cNvSpPr>
          <p:nvPr>
            <p:ph type="ftr" sz="quarter" idx="3"/>
          </p:nvPr>
        </p:nvSpPr>
        <p:spPr/>
        <p:txBody>
          <a:bodyPr/>
          <a:lstStyle/>
          <a:p>
            <a:pPr>
              <a:defRPr/>
            </a:pPr>
            <a:r>
              <a:rPr lang="en-US"/>
              <a:t>In partnership with NJDOE OSE funded by IDEA funds - Part B 2020-2021</a:t>
            </a:r>
            <a:endParaRPr lang="en-US" dirty="0"/>
          </a:p>
        </p:txBody>
      </p:sp>
    </p:spTree>
    <p:extLst>
      <p:ext uri="{BB962C8B-B14F-4D97-AF65-F5344CB8AC3E}">
        <p14:creationId xmlns:p14="http://schemas.microsoft.com/office/powerpoint/2010/main" val="1618110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C742C5-CF12-4C6F-8718-418CDBD7958D}"/>
              </a:ext>
            </a:extLst>
          </p:cNvPr>
          <p:cNvSpPr>
            <a:spLocks noGrp="1"/>
          </p:cNvSpPr>
          <p:nvPr>
            <p:ph idx="1"/>
          </p:nvPr>
        </p:nvSpPr>
        <p:spPr>
          <a:xfrm>
            <a:off x="511085" y="431074"/>
            <a:ext cx="8332470" cy="5760719"/>
          </a:xfrm>
        </p:spPr>
        <p:txBody>
          <a:bodyPr>
            <a:normAutofit/>
          </a:bodyPr>
          <a:lstStyle/>
          <a:p>
            <a:pPr marL="0" indent="0" algn="ctr">
              <a:buNone/>
            </a:pPr>
            <a:r>
              <a:rPr lang="en-US" sz="4800" dirty="0"/>
              <a:t>When we are </a:t>
            </a:r>
            <a:r>
              <a:rPr lang="en-US" sz="4800" b="1" dirty="0"/>
              <a:t>Responsible,</a:t>
            </a:r>
            <a:r>
              <a:rPr lang="en-US" sz="4800" dirty="0"/>
              <a:t>…</a:t>
            </a:r>
          </a:p>
          <a:p>
            <a:pPr marL="0" indent="0">
              <a:buNone/>
            </a:pPr>
            <a:endParaRPr lang="en-US" sz="2600" dirty="0"/>
          </a:p>
          <a:p>
            <a:r>
              <a:rPr lang="en-US" sz="4800" dirty="0"/>
              <a:t> …we do what is expected of us;</a:t>
            </a:r>
          </a:p>
          <a:p>
            <a:r>
              <a:rPr lang="en-US" sz="4800" dirty="0"/>
              <a:t> …we do the right thing, even when it is difficult; and </a:t>
            </a:r>
            <a:endParaRPr lang="en-US" sz="3000" dirty="0"/>
          </a:p>
          <a:p>
            <a:r>
              <a:rPr lang="en-US" sz="4800" dirty="0"/>
              <a:t> …we accept the consequences of our actions.  </a:t>
            </a:r>
          </a:p>
          <a:p>
            <a:pPr marL="0" indent="0" algn="ctr">
              <a:buNone/>
            </a:pPr>
            <a:endParaRPr lang="en-US" sz="4800" dirty="0"/>
          </a:p>
          <a:p>
            <a:endParaRPr lang="en-US" dirty="0"/>
          </a:p>
        </p:txBody>
      </p:sp>
      <p:sp>
        <p:nvSpPr>
          <p:cNvPr id="6" name="Footer Placeholder 4">
            <a:extLst>
              <a:ext uri="{FF2B5EF4-FFF2-40B4-BE49-F238E27FC236}">
                <a16:creationId xmlns:a16="http://schemas.microsoft.com/office/drawing/2014/main" id="{B992FE8A-C6BE-43FA-B1A7-19553EE64FCD}"/>
              </a:ext>
            </a:extLst>
          </p:cNvPr>
          <p:cNvSpPr>
            <a:spLocks noGrp="1"/>
          </p:cNvSpPr>
          <p:nvPr>
            <p:ph type="ftr" sz="quarter" idx="3"/>
          </p:nvPr>
        </p:nvSpPr>
        <p:spPr bwMode="auto">
          <a:xfrm>
            <a:off x="5844618" y="6617616"/>
            <a:ext cx="3299381" cy="21022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In partnership with NJDOE OSE funded by IDEA funds - Part B 2020-2021</a:t>
            </a:r>
          </a:p>
        </p:txBody>
      </p:sp>
    </p:spTree>
    <p:extLst>
      <p:ext uri="{BB962C8B-B14F-4D97-AF65-F5344CB8AC3E}">
        <p14:creationId xmlns:p14="http://schemas.microsoft.com/office/powerpoint/2010/main" val="735537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9C80BB9-FD8D-4294-ABE1-64C87556CBA6}"/>
              </a:ext>
            </a:extLst>
          </p:cNvPr>
          <p:cNvSpPr>
            <a:spLocks noGrp="1"/>
          </p:cNvSpPr>
          <p:nvPr>
            <p:ph type="title"/>
          </p:nvPr>
        </p:nvSpPr>
        <p:spPr/>
        <p:txBody>
          <a:bodyPr/>
          <a:lstStyle/>
          <a:p>
            <a:pPr algn="ctr"/>
            <a:r>
              <a:rPr lang="en-US" dirty="0"/>
              <a:t>Instructions for Thumbs Up</a:t>
            </a:r>
          </a:p>
        </p:txBody>
      </p:sp>
      <p:sp>
        <p:nvSpPr>
          <p:cNvPr id="6" name="Text Placeholder 5">
            <a:extLst>
              <a:ext uri="{FF2B5EF4-FFF2-40B4-BE49-F238E27FC236}">
                <a16:creationId xmlns:a16="http://schemas.microsoft.com/office/drawing/2014/main" id="{249DEC09-3BA4-4474-B357-994531292158}"/>
              </a:ext>
            </a:extLst>
          </p:cNvPr>
          <p:cNvSpPr>
            <a:spLocks noGrp="1"/>
          </p:cNvSpPr>
          <p:nvPr>
            <p:ph type="body" idx="1"/>
          </p:nvPr>
        </p:nvSpPr>
        <p:spPr>
          <a:xfrm>
            <a:off x="457200" y="990600"/>
            <a:ext cx="3931920" cy="1325562"/>
          </a:xfrm>
        </p:spPr>
        <p:txBody>
          <a:bodyPr>
            <a:normAutofit/>
          </a:bodyPr>
          <a:lstStyle/>
          <a:p>
            <a:r>
              <a:rPr lang="en-US" sz="5400" b="1" dirty="0">
                <a:solidFill>
                  <a:srgbClr val="00B050"/>
                </a:solidFill>
              </a:rPr>
              <a:t>Yes!</a:t>
            </a:r>
          </a:p>
        </p:txBody>
      </p:sp>
      <p:pic>
        <p:nvPicPr>
          <p:cNvPr id="14" name="Content Placeholder 13">
            <a:extLst>
              <a:ext uri="{FF2B5EF4-FFF2-40B4-BE49-F238E27FC236}">
                <a16:creationId xmlns:a16="http://schemas.microsoft.com/office/drawing/2014/main" id="{2279BB41-52FE-4807-A4F2-6CF08B2113A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021269" y="2438400"/>
            <a:ext cx="2727772" cy="3575731"/>
          </a:xfrm>
        </p:spPr>
      </p:pic>
      <p:pic>
        <p:nvPicPr>
          <p:cNvPr id="16" name="Content Placeholder 15">
            <a:extLst>
              <a:ext uri="{FF2B5EF4-FFF2-40B4-BE49-F238E27FC236}">
                <a16:creationId xmlns:a16="http://schemas.microsoft.com/office/drawing/2014/main" id="{D4A9FA04-9461-4791-B8E2-D7F9970B355F}"/>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5885172" y="2425414"/>
            <a:ext cx="1953951" cy="3575731"/>
          </a:xfrm>
        </p:spPr>
      </p:pic>
      <p:sp>
        <p:nvSpPr>
          <p:cNvPr id="4" name="Footer Placeholder 3">
            <a:extLst>
              <a:ext uri="{FF2B5EF4-FFF2-40B4-BE49-F238E27FC236}">
                <a16:creationId xmlns:a16="http://schemas.microsoft.com/office/drawing/2014/main" id="{FD1E8F5D-7E6F-4059-B577-B638102BD51E}"/>
              </a:ext>
            </a:extLst>
          </p:cNvPr>
          <p:cNvSpPr>
            <a:spLocks noGrp="1"/>
          </p:cNvSpPr>
          <p:nvPr>
            <p:ph type="ftr" sz="quarter" idx="10"/>
          </p:nvPr>
        </p:nvSpPr>
        <p:spPr/>
        <p:txBody>
          <a:bodyPr/>
          <a:lstStyle/>
          <a:p>
            <a:pPr>
              <a:defRPr/>
            </a:pPr>
            <a:r>
              <a:rPr lang="en-US"/>
              <a:t>In partnership with NJDOE OSE funded by IDEA funds - Part B 2020-2021</a:t>
            </a:r>
            <a:endParaRPr lang="en-US" dirty="0"/>
          </a:p>
        </p:txBody>
      </p:sp>
      <p:sp>
        <p:nvSpPr>
          <p:cNvPr id="12" name="Text Placeholder 5">
            <a:extLst>
              <a:ext uri="{FF2B5EF4-FFF2-40B4-BE49-F238E27FC236}">
                <a16:creationId xmlns:a16="http://schemas.microsoft.com/office/drawing/2014/main" id="{196B3033-ACC8-4957-B26F-9DBB42E75663}"/>
              </a:ext>
            </a:extLst>
          </p:cNvPr>
          <p:cNvSpPr txBox="1">
            <a:spLocks/>
          </p:cNvSpPr>
          <p:nvPr/>
        </p:nvSpPr>
        <p:spPr bwMode="auto">
          <a:xfrm>
            <a:off x="4754880" y="990600"/>
            <a:ext cx="3931920" cy="1325562"/>
          </a:xfrm>
          <a:prstGeom prst="rect">
            <a:avLst/>
          </a:prstGeom>
          <a:noFill/>
          <a:ln w="44450" cap="flat" cmpd="sng" algn="ctr">
            <a:noFill/>
            <a:prstDash val="soli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marL="0" indent="0" algn="ctr" rtl="0" eaLnBrk="0" fontAlgn="base" hangingPunct="0">
              <a:spcBef>
                <a:spcPct val="20000"/>
              </a:spcBef>
              <a:spcAft>
                <a:spcPct val="0"/>
              </a:spcAft>
              <a:buClr>
                <a:schemeClr val="tx1"/>
              </a:buClr>
              <a:buSzPct val="85000"/>
              <a:buFont typeface="Arial" panose="020B0604020202020204" pitchFamily="34" charset="0"/>
              <a:buNone/>
              <a:defRPr sz="2000" b="0" kern="1200">
                <a:solidFill>
                  <a:schemeClr val="tx2"/>
                </a:solidFill>
                <a:latin typeface="Calibri Light" panose="020F0302020204030204" pitchFamily="34" charset="0"/>
                <a:ea typeface="+mn-ea"/>
                <a:cs typeface="Calibri Light" panose="020F0302020204030204" pitchFamily="34" charset="0"/>
              </a:defRPr>
            </a:lvl1pPr>
            <a:lvl2pPr marL="457200" indent="0" algn="l" rtl="0" eaLnBrk="0" fontAlgn="base" hangingPunct="0">
              <a:spcBef>
                <a:spcPct val="20000"/>
              </a:spcBef>
              <a:spcAft>
                <a:spcPct val="0"/>
              </a:spcAft>
              <a:buClr>
                <a:schemeClr val="tx1"/>
              </a:buClr>
              <a:buSzPct val="85000"/>
              <a:buFont typeface="Arial" panose="020B0604020202020204" pitchFamily="34" charset="0"/>
              <a:buNone/>
              <a:defRPr sz="2000" b="1" kern="1200">
                <a:solidFill>
                  <a:schemeClr val="tx1"/>
                </a:solidFill>
                <a:latin typeface="Calibri Light" panose="020F0302020204030204" pitchFamily="34" charset="0"/>
                <a:ea typeface="+mn-ea"/>
                <a:cs typeface="Calibri Light" panose="020F0302020204030204" pitchFamily="34" charset="0"/>
              </a:defRPr>
            </a:lvl2pPr>
            <a:lvl3pPr marL="914400" indent="0" algn="l" rtl="0" eaLnBrk="0" fontAlgn="base" hangingPunct="0">
              <a:spcBef>
                <a:spcPct val="20000"/>
              </a:spcBef>
              <a:spcAft>
                <a:spcPct val="0"/>
              </a:spcAft>
              <a:buClr>
                <a:schemeClr val="tx1"/>
              </a:buClr>
              <a:buSzPct val="90000"/>
              <a:buFont typeface="Arial" panose="020B0604020202020204" pitchFamily="34" charset="0"/>
              <a:buNone/>
              <a:defRPr sz="1800" b="1" kern="1200">
                <a:solidFill>
                  <a:schemeClr val="tx1"/>
                </a:solidFill>
                <a:latin typeface="Calibri Light" panose="020F0302020204030204" pitchFamily="34" charset="0"/>
                <a:ea typeface="+mn-ea"/>
                <a:cs typeface="Calibri Light" panose="020F0302020204030204" pitchFamily="34" charset="0"/>
              </a:defRPr>
            </a:lvl3pPr>
            <a:lvl4pPr marL="1371600" indent="0" algn="l" rtl="0" eaLnBrk="0" fontAlgn="base" hangingPunct="0">
              <a:spcBef>
                <a:spcPct val="20000"/>
              </a:spcBef>
              <a:spcAft>
                <a:spcPct val="0"/>
              </a:spcAft>
              <a:buClr>
                <a:schemeClr val="tx1"/>
              </a:buClr>
              <a:buFont typeface="Arial" panose="020B0604020202020204" pitchFamily="34" charset="0"/>
              <a:buNone/>
              <a:defRPr sz="1600" b="1" kern="1200">
                <a:solidFill>
                  <a:schemeClr val="tx1"/>
                </a:solidFill>
                <a:latin typeface="Calibri Light" panose="020F0302020204030204" pitchFamily="34" charset="0"/>
                <a:ea typeface="+mn-ea"/>
                <a:cs typeface="Calibri Light" panose="020F0302020204030204" pitchFamily="34" charset="0"/>
              </a:defRPr>
            </a:lvl4pPr>
            <a:lvl5pPr marL="1828800" indent="0" algn="l" rtl="0" eaLnBrk="0" fontAlgn="base" hangingPunct="0">
              <a:spcBef>
                <a:spcPct val="20000"/>
              </a:spcBef>
              <a:spcAft>
                <a:spcPct val="0"/>
              </a:spcAft>
              <a:buClr>
                <a:schemeClr val="tx1"/>
              </a:buClr>
              <a:buSzPct val="100000"/>
              <a:buFont typeface="Arial" panose="020B0604020202020204" pitchFamily="34" charset="0"/>
              <a:buNone/>
              <a:defRPr sz="1600" b="1" kern="1200">
                <a:solidFill>
                  <a:schemeClr val="tx1"/>
                </a:solidFill>
                <a:latin typeface="Calibri Light" panose="020F0302020204030204" pitchFamily="34" charset="0"/>
                <a:ea typeface="+mn-ea"/>
                <a:cs typeface="Calibri Light" panose="020F0302020204030204" pitchFamily="34" charset="0"/>
              </a:defRPr>
            </a:lvl5pPr>
            <a:lvl6pPr marL="22860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9pPr>
          </a:lstStyle>
          <a:p>
            <a:pPr defTabSz="914400"/>
            <a:r>
              <a:rPr lang="en-US" sz="5400" b="1" dirty="0">
                <a:solidFill>
                  <a:srgbClr val="C00000"/>
                </a:solidFill>
              </a:rPr>
              <a:t>No!</a:t>
            </a:r>
          </a:p>
        </p:txBody>
      </p:sp>
    </p:spTree>
    <p:extLst>
      <p:ext uri="{BB962C8B-B14F-4D97-AF65-F5344CB8AC3E}">
        <p14:creationId xmlns:p14="http://schemas.microsoft.com/office/powerpoint/2010/main" val="329097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420C9-83ED-4682-B7F5-866C70331397}"/>
              </a:ext>
            </a:extLst>
          </p:cNvPr>
          <p:cNvSpPr>
            <a:spLocks noGrp="1"/>
          </p:cNvSpPr>
          <p:nvPr>
            <p:ph type="title"/>
          </p:nvPr>
        </p:nvSpPr>
        <p:spPr/>
        <p:txBody>
          <a:bodyPr/>
          <a:lstStyle/>
          <a:p>
            <a:pPr algn="ctr"/>
            <a:r>
              <a:rPr lang="en-US" dirty="0"/>
              <a:t>I Arrive on Time</a:t>
            </a:r>
          </a:p>
        </p:txBody>
      </p:sp>
      <p:pic>
        <p:nvPicPr>
          <p:cNvPr id="9" name="Content Placeholder 8">
            <a:extLst>
              <a:ext uri="{FF2B5EF4-FFF2-40B4-BE49-F238E27FC236}">
                <a16:creationId xmlns:a16="http://schemas.microsoft.com/office/drawing/2014/main" id="{5FB58A4E-754B-4EA2-B974-6B2D4D2AB69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99771" y="2316162"/>
            <a:ext cx="3646778" cy="2756286"/>
          </a:xfrm>
        </p:spPr>
      </p:pic>
      <p:pic>
        <p:nvPicPr>
          <p:cNvPr id="18" name="Content Placeholder 17">
            <a:extLst>
              <a:ext uri="{FF2B5EF4-FFF2-40B4-BE49-F238E27FC236}">
                <a16:creationId xmlns:a16="http://schemas.microsoft.com/office/drawing/2014/main" id="{9324424C-1218-48DD-A376-3F81D5AA5A42}"/>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2663847" y="938961"/>
            <a:ext cx="967627" cy="1105859"/>
          </a:xfrm>
        </p:spPr>
      </p:pic>
      <p:sp>
        <p:nvSpPr>
          <p:cNvPr id="10" name="TextBox 9">
            <a:extLst>
              <a:ext uri="{FF2B5EF4-FFF2-40B4-BE49-F238E27FC236}">
                <a16:creationId xmlns:a16="http://schemas.microsoft.com/office/drawing/2014/main" id="{95E9E335-5897-4DDC-9FC6-45E4946B55BC}"/>
              </a:ext>
            </a:extLst>
          </p:cNvPr>
          <p:cNvSpPr txBox="1"/>
          <p:nvPr/>
        </p:nvSpPr>
        <p:spPr>
          <a:xfrm>
            <a:off x="710950" y="1299438"/>
            <a:ext cx="1712210" cy="707886"/>
          </a:xfrm>
          <a:prstGeom prst="rect">
            <a:avLst/>
          </a:prstGeom>
          <a:noFill/>
        </p:spPr>
        <p:txBody>
          <a:bodyPr wrap="square" rtlCol="0">
            <a:spAutoFit/>
          </a:bodyPr>
          <a:lstStyle/>
          <a:p>
            <a:pPr algn="ctr"/>
            <a:r>
              <a:rPr lang="en-US" sz="4000" b="1" dirty="0">
                <a:solidFill>
                  <a:srgbClr val="00B050"/>
                </a:solidFill>
                <a:latin typeface="Calibri Light" panose="020F0302020204030204" pitchFamily="34" charset="0"/>
                <a:cs typeface="Calibri Light" panose="020F0302020204030204" pitchFamily="34" charset="0"/>
              </a:rPr>
              <a:t>Yes!</a:t>
            </a:r>
          </a:p>
        </p:txBody>
      </p:sp>
      <p:pic>
        <p:nvPicPr>
          <p:cNvPr id="20" name="Picture 19">
            <a:extLst>
              <a:ext uri="{FF2B5EF4-FFF2-40B4-BE49-F238E27FC236}">
                <a16:creationId xmlns:a16="http://schemas.microsoft.com/office/drawing/2014/main" id="{581BDA48-7767-43B7-B022-951CA4571B0C}"/>
              </a:ext>
            </a:extLst>
          </p:cNvPr>
          <p:cNvPicPr>
            <a:picLocks noChangeAspect="1"/>
          </p:cNvPicPr>
          <p:nvPr/>
        </p:nvPicPr>
        <p:blipFill rotWithShape="1">
          <a:blip r:embed="rId5">
            <a:extLst>
              <a:ext uri="{28A0092B-C50C-407E-A947-70E740481C1C}">
                <a14:useLocalDpi xmlns:a14="http://schemas.microsoft.com/office/drawing/2010/main" val="0"/>
              </a:ext>
            </a:extLst>
          </a:blip>
          <a:srcRect l="27663" t="-982" r="16672" b="982"/>
          <a:stretch/>
        </p:blipFill>
        <p:spPr>
          <a:xfrm>
            <a:off x="5715560" y="1784413"/>
            <a:ext cx="2574504" cy="3819783"/>
          </a:xfrm>
          <a:prstGeom prst="rect">
            <a:avLst/>
          </a:prstGeom>
        </p:spPr>
      </p:pic>
      <p:sp>
        <p:nvSpPr>
          <p:cNvPr id="24" name="Oval 23">
            <a:extLst>
              <a:ext uri="{FF2B5EF4-FFF2-40B4-BE49-F238E27FC236}">
                <a16:creationId xmlns:a16="http://schemas.microsoft.com/office/drawing/2014/main" id="{37744F60-5A9C-4957-9862-82B87CCE3579}"/>
              </a:ext>
            </a:extLst>
          </p:cNvPr>
          <p:cNvSpPr/>
          <p:nvPr/>
        </p:nvSpPr>
        <p:spPr>
          <a:xfrm>
            <a:off x="4897453" y="1653381"/>
            <a:ext cx="4056993" cy="440218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7ECA6108-A458-47E4-B00E-6A1D100AC583}"/>
              </a:ext>
            </a:extLst>
          </p:cNvPr>
          <p:cNvCxnSpPr>
            <a:cxnSpLocks/>
          </p:cNvCxnSpPr>
          <p:nvPr/>
        </p:nvCxnSpPr>
        <p:spPr>
          <a:xfrm>
            <a:off x="5212080" y="2638697"/>
            <a:ext cx="3370217" cy="2416629"/>
          </a:xfrm>
          <a:prstGeom prst="line">
            <a:avLst/>
          </a:prstGeom>
          <a:ln w="28575">
            <a:solidFill>
              <a:srgbClr val="C0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96061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5">
            <a:extLst>
              <a:ext uri="{FF2B5EF4-FFF2-40B4-BE49-F238E27FC236}">
                <a16:creationId xmlns:a16="http://schemas.microsoft.com/office/drawing/2014/main" id="{460AA65D-72CE-42AE-BDB1-0BACD33201B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333" b="89778" l="9778" r="89778">
                        <a14:foregroundMark x1="10667" y1="83556" x2="10667" y2="83556"/>
                        <a14:foregroundMark x1="43111" y1="9333" x2="43111" y2="9333"/>
                        <a14:foregroundMark x1="50667" y1="12889" x2="50667" y2="12889"/>
                        <a14:backgroundMark x1="4889" y1="11111" x2="7111" y2="22222"/>
                      </a14:backgroundRemoval>
                    </a14:imgEffect>
                  </a14:imgLayer>
                </a14:imgProps>
              </a:ext>
              <a:ext uri="{28A0092B-C50C-407E-A947-70E740481C1C}">
                <a14:useLocalDpi xmlns:a14="http://schemas.microsoft.com/office/drawing/2010/main" val="0"/>
              </a:ext>
            </a:extLst>
          </a:blip>
          <a:stretch>
            <a:fillRect/>
          </a:stretch>
        </p:blipFill>
        <p:spPr bwMode="auto">
          <a:xfrm>
            <a:off x="5212077" y="2378618"/>
            <a:ext cx="3488175" cy="348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2AD420C9-83ED-4682-B7F5-866C70331397}"/>
              </a:ext>
            </a:extLst>
          </p:cNvPr>
          <p:cNvSpPr>
            <a:spLocks noGrp="1"/>
          </p:cNvSpPr>
          <p:nvPr>
            <p:ph type="title"/>
          </p:nvPr>
        </p:nvSpPr>
        <p:spPr/>
        <p:txBody>
          <a:bodyPr/>
          <a:lstStyle/>
          <a:p>
            <a:pPr algn="ctr"/>
            <a:r>
              <a:rPr lang="en-US" dirty="0"/>
              <a:t>My Chromebook is Charged</a:t>
            </a:r>
          </a:p>
        </p:txBody>
      </p:sp>
      <p:pic>
        <p:nvPicPr>
          <p:cNvPr id="18" name="Content Placeholder 17">
            <a:extLst>
              <a:ext uri="{FF2B5EF4-FFF2-40B4-BE49-F238E27FC236}">
                <a16:creationId xmlns:a16="http://schemas.microsoft.com/office/drawing/2014/main" id="{9324424C-1218-48DD-A376-3F81D5AA5A42}"/>
              </a:ext>
            </a:extLst>
          </p:cNvPr>
          <p:cNvPicPr>
            <a:picLocks noGrp="1" noChangeAspect="1"/>
          </p:cNvPicPr>
          <p:nvPr>
            <p:ph sz="quarter" idx="4"/>
          </p:nvPr>
        </p:nvPicPr>
        <p:blipFill>
          <a:blip r:embed="rId5">
            <a:extLst>
              <a:ext uri="{28A0092B-C50C-407E-A947-70E740481C1C}">
                <a14:useLocalDpi xmlns:a14="http://schemas.microsoft.com/office/drawing/2010/main" val="0"/>
              </a:ext>
            </a:extLst>
          </a:blip>
          <a:stretch>
            <a:fillRect/>
          </a:stretch>
        </p:blipFill>
        <p:spPr>
          <a:xfrm>
            <a:off x="2663847" y="938961"/>
            <a:ext cx="967627" cy="1105859"/>
          </a:xfrm>
        </p:spPr>
      </p:pic>
      <p:sp>
        <p:nvSpPr>
          <p:cNvPr id="10" name="TextBox 9">
            <a:extLst>
              <a:ext uri="{FF2B5EF4-FFF2-40B4-BE49-F238E27FC236}">
                <a16:creationId xmlns:a16="http://schemas.microsoft.com/office/drawing/2014/main" id="{95E9E335-5897-4DDC-9FC6-45E4946B55BC}"/>
              </a:ext>
            </a:extLst>
          </p:cNvPr>
          <p:cNvSpPr txBox="1"/>
          <p:nvPr/>
        </p:nvSpPr>
        <p:spPr>
          <a:xfrm>
            <a:off x="710950" y="1299438"/>
            <a:ext cx="171221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B050"/>
                </a:solidFill>
                <a:effectLst/>
                <a:uLnTx/>
                <a:uFillTx/>
                <a:latin typeface="Calibri Light" panose="020F0302020204030204" pitchFamily="34" charset="0"/>
                <a:ea typeface="+mn-ea"/>
                <a:cs typeface="Calibri Light" panose="020F0302020204030204" pitchFamily="34" charset="0"/>
              </a:rPr>
              <a:t>Yes!</a:t>
            </a:r>
          </a:p>
        </p:txBody>
      </p:sp>
      <p:sp>
        <p:nvSpPr>
          <p:cNvPr id="24" name="Oval 23">
            <a:extLst>
              <a:ext uri="{FF2B5EF4-FFF2-40B4-BE49-F238E27FC236}">
                <a16:creationId xmlns:a16="http://schemas.microsoft.com/office/drawing/2014/main" id="{37744F60-5A9C-4957-9862-82B87CCE3579}"/>
              </a:ext>
            </a:extLst>
          </p:cNvPr>
          <p:cNvSpPr/>
          <p:nvPr/>
        </p:nvSpPr>
        <p:spPr>
          <a:xfrm>
            <a:off x="4927475" y="1921613"/>
            <a:ext cx="4056993" cy="440218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6" name="Content Placeholder 5">
            <a:extLst>
              <a:ext uri="{FF2B5EF4-FFF2-40B4-BE49-F238E27FC236}">
                <a16:creationId xmlns:a16="http://schemas.microsoft.com/office/drawing/2014/main" id="{207FDDD4-86BE-4AEB-98DA-00BF1FA64EA4}"/>
              </a:ext>
            </a:extLst>
          </p:cNvPr>
          <p:cNvPicPr>
            <a:picLocks noGrp="1" noChangeAspect="1"/>
          </p:cNvPicPr>
          <p:nvPr>
            <p:ph sz="half" idx="2"/>
          </p:nvPr>
        </p:nvPicPr>
        <p:blipFill>
          <a:blip r:embed="rId3">
            <a:extLst>
              <a:ext uri="{BEBA8EAE-BF5A-486C-A8C5-ECC9F3942E4B}">
                <a14:imgProps xmlns:a14="http://schemas.microsoft.com/office/drawing/2010/main">
                  <a14:imgLayer r:embed="rId4">
                    <a14:imgEffect>
                      <a14:backgroundRemoval t="9333" b="89778" l="9778" r="89778">
                        <a14:foregroundMark x1="10667" y1="83556" x2="10667" y2="83556"/>
                        <a14:foregroundMark x1="43111" y1="9333" x2="43111" y2="9333"/>
                        <a14:foregroundMark x1="50667" y1="12889" x2="50667" y2="12889"/>
                        <a14:backgroundMark x1="4889" y1="11111" x2="7111" y2="22222"/>
                      </a14:backgroundRemoval>
                    </a14:imgEffect>
                  </a14:imgLayer>
                </a14:imgProps>
              </a:ext>
              <a:ext uri="{28A0092B-C50C-407E-A947-70E740481C1C}">
                <a14:useLocalDpi xmlns:a14="http://schemas.microsoft.com/office/drawing/2010/main" val="0"/>
              </a:ext>
            </a:extLst>
          </a:blip>
          <a:stretch>
            <a:fillRect/>
          </a:stretch>
        </p:blipFill>
        <p:spPr>
          <a:xfrm>
            <a:off x="561703" y="2378619"/>
            <a:ext cx="3488175" cy="3488175"/>
          </a:xfrm>
        </p:spPr>
      </p:pic>
      <p:pic>
        <p:nvPicPr>
          <p:cNvPr id="8" name="Picture 7">
            <a:extLst>
              <a:ext uri="{FF2B5EF4-FFF2-40B4-BE49-F238E27FC236}">
                <a16:creationId xmlns:a16="http://schemas.microsoft.com/office/drawing/2014/main" id="{99646CDC-F7C0-4C55-8D87-D7C40CE6F304}"/>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6569" b="93431" l="5149" r="97019">
                        <a14:foregroundMark x1="12195" y1="79562" x2="12195" y2="79562"/>
                        <a14:foregroundMark x1="6233" y1="76642" x2="6233" y2="76642"/>
                        <a14:foregroundMark x1="13279" y1="18248" x2="14092" y2="18248"/>
                        <a14:foregroundMark x1="18428" y1="18248" x2="18428" y2="18248"/>
                        <a14:foregroundMark x1="37669" y1="16788" x2="37669" y2="16788"/>
                        <a14:foregroundMark x1="37669" y1="17518" x2="37669" y2="17518"/>
                        <a14:foregroundMark x1="28184" y1="25547" x2="28184" y2="25547"/>
                        <a14:foregroundMark x1="28184" y1="40146" x2="28184" y2="40146"/>
                        <a14:foregroundMark x1="40108" y1="66423" x2="40108" y2="66423"/>
                        <a14:foregroundMark x1="39566" y1="78102" x2="39566" y2="78102"/>
                        <a14:foregroundMark x1="65312" y1="93431" x2="65312" y2="93431"/>
                        <a14:foregroundMark x1="86992" y1="17518" x2="86992" y2="17518"/>
                        <a14:foregroundMark x1="86179" y1="29197" x2="86179" y2="29197"/>
                        <a14:foregroundMark x1="82927" y1="18978" x2="82927" y2="18978"/>
                        <a14:foregroundMark x1="82114" y1="32847" x2="82114" y2="32847"/>
                        <a14:foregroundMark x1="91057" y1="34307" x2="89973" y2="33577"/>
                        <a14:foregroundMark x1="90244" y1="31387" x2="90244" y2="31387"/>
                        <a14:foregroundMark x1="93225" y1="31387" x2="93225" y2="31387"/>
                        <a14:foregroundMark x1="87263" y1="45255" x2="87263" y2="45255"/>
                        <a14:foregroundMark x1="89431" y1="63504" x2="89431" y2="63504"/>
                        <a14:foregroundMark x1="89431" y1="81752" x2="89431" y2="81752"/>
                        <a14:foregroundMark x1="81030" y1="18978" x2="81030" y2="18978"/>
                        <a14:foregroundMark x1="78591" y1="19708" x2="78591" y2="19708"/>
                        <a14:foregroundMark x1="77778" y1="25547" x2="77778" y2="25547"/>
                        <a14:foregroundMark x1="77507" y1="35766" x2="77507" y2="35766"/>
                        <a14:foregroundMark x1="78049" y1="48905" x2="78049" y2="48905"/>
                        <a14:foregroundMark x1="97019" y1="42336" x2="97019" y2="42336"/>
                      </a14:backgroundRemoval>
                    </a14:imgEffect>
                  </a14:imgLayer>
                </a14:imgProps>
              </a:ext>
              <a:ext uri="{28A0092B-C50C-407E-A947-70E740481C1C}">
                <a14:useLocalDpi xmlns:a14="http://schemas.microsoft.com/office/drawing/2010/main" val="0"/>
              </a:ext>
            </a:extLst>
          </a:blip>
          <a:srcRect l="72551" t="533" r="-1796" b="-533"/>
          <a:stretch/>
        </p:blipFill>
        <p:spPr>
          <a:xfrm>
            <a:off x="1282412" y="2844654"/>
            <a:ext cx="1132076" cy="1437220"/>
          </a:xfrm>
          <a:prstGeom prst="rect">
            <a:avLst/>
          </a:prstGeom>
        </p:spPr>
      </p:pic>
      <p:sp>
        <p:nvSpPr>
          <p:cNvPr id="14" name="Rectangle 13">
            <a:extLst>
              <a:ext uri="{FF2B5EF4-FFF2-40B4-BE49-F238E27FC236}">
                <a16:creationId xmlns:a16="http://schemas.microsoft.com/office/drawing/2014/main" id="{CA8AAE74-67E1-45DF-8CD2-5CEA45232E24}"/>
              </a:ext>
            </a:extLst>
          </p:cNvPr>
          <p:cNvSpPr/>
          <p:nvPr/>
        </p:nvSpPr>
        <p:spPr>
          <a:xfrm>
            <a:off x="5943600" y="2895208"/>
            <a:ext cx="2024744" cy="1480849"/>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7ECA6108-A458-47E4-B00E-6A1D100AC583}"/>
              </a:ext>
            </a:extLst>
          </p:cNvPr>
          <p:cNvCxnSpPr>
            <a:cxnSpLocks/>
          </p:cNvCxnSpPr>
          <p:nvPr/>
        </p:nvCxnSpPr>
        <p:spPr>
          <a:xfrm>
            <a:off x="5330035" y="2914389"/>
            <a:ext cx="3370217" cy="2416629"/>
          </a:xfrm>
          <a:prstGeom prst="line">
            <a:avLst/>
          </a:prstGeom>
          <a:ln w="28575">
            <a:solidFill>
              <a:srgbClr val="C00000"/>
            </a:solidFill>
          </a:ln>
        </p:spPr>
        <p:style>
          <a:lnRef idx="1">
            <a:schemeClr val="accent2"/>
          </a:lnRef>
          <a:fillRef idx="0">
            <a:schemeClr val="accent2"/>
          </a:fillRef>
          <a:effectRef idx="0">
            <a:schemeClr val="accent2"/>
          </a:effectRef>
          <a:fontRef idx="minor">
            <a:schemeClr val="tx1"/>
          </a:fontRef>
        </p:style>
      </p:cxnSp>
      <p:pic>
        <p:nvPicPr>
          <p:cNvPr id="12" name="Picture 11">
            <a:extLst>
              <a:ext uri="{FF2B5EF4-FFF2-40B4-BE49-F238E27FC236}">
                <a16:creationId xmlns:a16="http://schemas.microsoft.com/office/drawing/2014/main" id="{46686F5E-E09A-41A1-8A2D-073FD4A03D05}"/>
              </a:ext>
            </a:extLst>
          </p:cNvPr>
          <p:cNvPicPr>
            <a:picLocks noChangeAspect="1"/>
          </p:cNvPicPr>
          <p:nvPr/>
        </p:nvPicPr>
        <p:blipFill rotWithShape="1">
          <a:blip r:embed="rId8">
            <a:extLst>
              <a:ext uri="{BEBA8EAE-BF5A-486C-A8C5-ECC9F3942E4B}">
                <a14:imgProps xmlns:a14="http://schemas.microsoft.com/office/drawing/2010/main">
                  <a14:imgLayer r:embed="rId7">
                    <a14:imgEffect>
                      <a14:backgroundRemoval t="9489" b="95620" l="2439" r="22764">
                        <a14:foregroundMark x1="13279" y1="77372" x2="13279" y2="77372"/>
                        <a14:foregroundMark x1="15718" y1="95620" x2="15718" y2="95620"/>
                        <a14:backgroundMark x1="13279" y1="45255" x2="15718" y2="58394"/>
                      </a14:backgroundRemoval>
                    </a14:imgEffect>
                  </a14:imgLayer>
                </a14:imgProps>
              </a:ext>
              <a:ext uri="{28A0092B-C50C-407E-A947-70E740481C1C}">
                <a14:useLocalDpi xmlns:a14="http://schemas.microsoft.com/office/drawing/2010/main" val="0"/>
              </a:ext>
            </a:extLst>
          </a:blip>
          <a:srcRect r="74530"/>
          <a:stretch/>
        </p:blipFill>
        <p:spPr>
          <a:xfrm>
            <a:off x="7065200" y="2919970"/>
            <a:ext cx="895214" cy="1304925"/>
          </a:xfrm>
          <a:prstGeom prst="rect">
            <a:avLst/>
          </a:prstGeom>
        </p:spPr>
      </p:pic>
    </p:spTree>
    <p:extLst>
      <p:ext uri="{BB962C8B-B14F-4D97-AF65-F5344CB8AC3E}">
        <p14:creationId xmlns:p14="http://schemas.microsoft.com/office/powerpoint/2010/main" val="3928066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9F62289-9404-4A01-A695-2E9DEA4435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1002" y="2357745"/>
            <a:ext cx="4272371" cy="3245677"/>
          </a:xfrm>
          <a:prstGeom prst="rect">
            <a:avLst/>
          </a:prstGeom>
        </p:spPr>
      </p:pic>
      <p:sp>
        <p:nvSpPr>
          <p:cNvPr id="2" name="Title 1">
            <a:extLst>
              <a:ext uri="{FF2B5EF4-FFF2-40B4-BE49-F238E27FC236}">
                <a16:creationId xmlns:a16="http://schemas.microsoft.com/office/drawing/2014/main" id="{2AD420C9-83ED-4682-B7F5-866C70331397}"/>
              </a:ext>
            </a:extLst>
          </p:cNvPr>
          <p:cNvSpPr>
            <a:spLocks noGrp="1"/>
          </p:cNvSpPr>
          <p:nvPr>
            <p:ph type="title"/>
          </p:nvPr>
        </p:nvSpPr>
        <p:spPr/>
        <p:txBody>
          <a:bodyPr/>
          <a:lstStyle/>
          <a:p>
            <a:pPr algn="ctr"/>
            <a:r>
              <a:rPr lang="en-US" dirty="0"/>
              <a:t>Keep Track of My Materials</a:t>
            </a:r>
          </a:p>
        </p:txBody>
      </p:sp>
      <p:pic>
        <p:nvPicPr>
          <p:cNvPr id="18" name="Content Placeholder 17">
            <a:extLst>
              <a:ext uri="{FF2B5EF4-FFF2-40B4-BE49-F238E27FC236}">
                <a16:creationId xmlns:a16="http://schemas.microsoft.com/office/drawing/2014/main" id="{9324424C-1218-48DD-A376-3F81D5AA5A42}"/>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2663847" y="938961"/>
            <a:ext cx="967627" cy="1105859"/>
          </a:xfrm>
        </p:spPr>
      </p:pic>
      <p:sp>
        <p:nvSpPr>
          <p:cNvPr id="10" name="TextBox 9">
            <a:extLst>
              <a:ext uri="{FF2B5EF4-FFF2-40B4-BE49-F238E27FC236}">
                <a16:creationId xmlns:a16="http://schemas.microsoft.com/office/drawing/2014/main" id="{95E9E335-5897-4DDC-9FC6-45E4946B55BC}"/>
              </a:ext>
            </a:extLst>
          </p:cNvPr>
          <p:cNvSpPr txBox="1"/>
          <p:nvPr/>
        </p:nvSpPr>
        <p:spPr>
          <a:xfrm>
            <a:off x="710950" y="1299438"/>
            <a:ext cx="171221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B050"/>
                </a:solidFill>
                <a:effectLst/>
                <a:uLnTx/>
                <a:uFillTx/>
                <a:latin typeface="Calibri Light" panose="020F0302020204030204" pitchFamily="34" charset="0"/>
                <a:ea typeface="+mn-ea"/>
                <a:cs typeface="Calibri Light" panose="020F0302020204030204" pitchFamily="34" charset="0"/>
              </a:rPr>
              <a:t>Yes!</a:t>
            </a:r>
          </a:p>
        </p:txBody>
      </p:sp>
      <p:sp>
        <p:nvSpPr>
          <p:cNvPr id="24" name="Oval 23">
            <a:extLst>
              <a:ext uri="{FF2B5EF4-FFF2-40B4-BE49-F238E27FC236}">
                <a16:creationId xmlns:a16="http://schemas.microsoft.com/office/drawing/2014/main" id="{37744F60-5A9C-4957-9862-82B87CCE3579}"/>
              </a:ext>
            </a:extLst>
          </p:cNvPr>
          <p:cNvSpPr/>
          <p:nvPr/>
        </p:nvSpPr>
        <p:spPr>
          <a:xfrm>
            <a:off x="4897453" y="1653381"/>
            <a:ext cx="4056993" cy="440218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25" name="Straight Connector 24">
            <a:extLst>
              <a:ext uri="{FF2B5EF4-FFF2-40B4-BE49-F238E27FC236}">
                <a16:creationId xmlns:a16="http://schemas.microsoft.com/office/drawing/2014/main" id="{7ECA6108-A458-47E4-B00E-6A1D100AC583}"/>
              </a:ext>
            </a:extLst>
          </p:cNvPr>
          <p:cNvCxnSpPr>
            <a:cxnSpLocks/>
          </p:cNvCxnSpPr>
          <p:nvPr/>
        </p:nvCxnSpPr>
        <p:spPr>
          <a:xfrm>
            <a:off x="5212080" y="2638697"/>
            <a:ext cx="3370217" cy="2416629"/>
          </a:xfrm>
          <a:prstGeom prst="line">
            <a:avLst/>
          </a:prstGeom>
          <a:ln w="28575">
            <a:solidFill>
              <a:srgbClr val="C00000"/>
            </a:solidFill>
          </a:ln>
        </p:spPr>
        <p:style>
          <a:lnRef idx="1">
            <a:schemeClr val="accent2"/>
          </a:lnRef>
          <a:fillRef idx="0">
            <a:schemeClr val="accent2"/>
          </a:fillRef>
          <a:effectRef idx="0">
            <a:schemeClr val="accent2"/>
          </a:effectRef>
          <a:fontRef idx="minor">
            <a:schemeClr val="tx1"/>
          </a:fontRef>
        </p:style>
      </p:cxnSp>
      <p:pic>
        <p:nvPicPr>
          <p:cNvPr id="6" name="Content Placeholder 5">
            <a:extLst>
              <a:ext uri="{FF2B5EF4-FFF2-40B4-BE49-F238E27FC236}">
                <a16:creationId xmlns:a16="http://schemas.microsoft.com/office/drawing/2014/main" id="{5C78289A-63E2-42B1-90B9-2CA88CACD7D7}"/>
              </a:ext>
            </a:extLst>
          </p:cNvPr>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175148" y="2316162"/>
            <a:ext cx="4207851" cy="3151827"/>
          </a:xfrm>
        </p:spPr>
      </p:pic>
    </p:spTree>
    <p:extLst>
      <p:ext uri="{BB962C8B-B14F-4D97-AF65-F5344CB8AC3E}">
        <p14:creationId xmlns:p14="http://schemas.microsoft.com/office/powerpoint/2010/main" val="87406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F3E5405-7E30-4A99-830A-FA73F955F910}"/>
              </a:ext>
            </a:extLst>
          </p:cNvPr>
          <p:cNvPicPr>
            <a:picLocks noChangeAspect="1"/>
          </p:cNvPicPr>
          <p:nvPr/>
        </p:nvPicPr>
        <p:blipFill rotWithShape="1">
          <a:blip r:embed="rId3"/>
          <a:srcRect l="44428" t="31587" r="30143" b="38444"/>
          <a:stretch/>
        </p:blipFill>
        <p:spPr>
          <a:xfrm>
            <a:off x="5103238" y="2403376"/>
            <a:ext cx="3851208" cy="2553049"/>
          </a:xfrm>
          <a:prstGeom prst="rect">
            <a:avLst/>
          </a:prstGeom>
        </p:spPr>
      </p:pic>
      <p:sp>
        <p:nvSpPr>
          <p:cNvPr id="2" name="Title 1">
            <a:extLst>
              <a:ext uri="{FF2B5EF4-FFF2-40B4-BE49-F238E27FC236}">
                <a16:creationId xmlns:a16="http://schemas.microsoft.com/office/drawing/2014/main" id="{2AD420C9-83ED-4682-B7F5-866C70331397}"/>
              </a:ext>
            </a:extLst>
          </p:cNvPr>
          <p:cNvSpPr>
            <a:spLocks noGrp="1"/>
          </p:cNvSpPr>
          <p:nvPr>
            <p:ph type="title"/>
          </p:nvPr>
        </p:nvSpPr>
        <p:spPr/>
        <p:txBody>
          <a:bodyPr/>
          <a:lstStyle/>
          <a:p>
            <a:pPr algn="ctr"/>
            <a:r>
              <a:rPr lang="en-US" dirty="0"/>
              <a:t>Admit to My Mistakes</a:t>
            </a:r>
          </a:p>
        </p:txBody>
      </p:sp>
      <p:pic>
        <p:nvPicPr>
          <p:cNvPr id="18" name="Content Placeholder 17">
            <a:extLst>
              <a:ext uri="{FF2B5EF4-FFF2-40B4-BE49-F238E27FC236}">
                <a16:creationId xmlns:a16="http://schemas.microsoft.com/office/drawing/2014/main" id="{9324424C-1218-48DD-A376-3F81D5AA5A42}"/>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2663847" y="938961"/>
            <a:ext cx="967627" cy="1105859"/>
          </a:xfrm>
        </p:spPr>
      </p:pic>
      <p:sp>
        <p:nvSpPr>
          <p:cNvPr id="10" name="TextBox 9">
            <a:extLst>
              <a:ext uri="{FF2B5EF4-FFF2-40B4-BE49-F238E27FC236}">
                <a16:creationId xmlns:a16="http://schemas.microsoft.com/office/drawing/2014/main" id="{95E9E335-5897-4DDC-9FC6-45E4946B55BC}"/>
              </a:ext>
            </a:extLst>
          </p:cNvPr>
          <p:cNvSpPr txBox="1"/>
          <p:nvPr/>
        </p:nvSpPr>
        <p:spPr>
          <a:xfrm>
            <a:off x="710950" y="1299438"/>
            <a:ext cx="171221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B050"/>
                </a:solidFill>
                <a:effectLst/>
                <a:uLnTx/>
                <a:uFillTx/>
                <a:latin typeface="Calibri Light" panose="020F0302020204030204" pitchFamily="34" charset="0"/>
                <a:ea typeface="+mn-ea"/>
                <a:cs typeface="Calibri Light" panose="020F0302020204030204" pitchFamily="34" charset="0"/>
              </a:rPr>
              <a:t>Yes!</a:t>
            </a:r>
          </a:p>
        </p:txBody>
      </p:sp>
      <p:sp>
        <p:nvSpPr>
          <p:cNvPr id="24" name="Oval 23">
            <a:extLst>
              <a:ext uri="{FF2B5EF4-FFF2-40B4-BE49-F238E27FC236}">
                <a16:creationId xmlns:a16="http://schemas.microsoft.com/office/drawing/2014/main" id="{37744F60-5A9C-4957-9862-82B87CCE3579}"/>
              </a:ext>
            </a:extLst>
          </p:cNvPr>
          <p:cNvSpPr/>
          <p:nvPr/>
        </p:nvSpPr>
        <p:spPr>
          <a:xfrm>
            <a:off x="4897453" y="1653381"/>
            <a:ext cx="4056993" cy="440218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25" name="Straight Connector 24">
            <a:extLst>
              <a:ext uri="{FF2B5EF4-FFF2-40B4-BE49-F238E27FC236}">
                <a16:creationId xmlns:a16="http://schemas.microsoft.com/office/drawing/2014/main" id="{7ECA6108-A458-47E4-B00E-6A1D100AC583}"/>
              </a:ext>
            </a:extLst>
          </p:cNvPr>
          <p:cNvCxnSpPr>
            <a:cxnSpLocks/>
          </p:cNvCxnSpPr>
          <p:nvPr/>
        </p:nvCxnSpPr>
        <p:spPr>
          <a:xfrm>
            <a:off x="5212080" y="2638697"/>
            <a:ext cx="3370217" cy="2416629"/>
          </a:xfrm>
          <a:prstGeom prst="line">
            <a:avLst/>
          </a:prstGeom>
          <a:ln w="28575">
            <a:solidFill>
              <a:srgbClr val="C00000"/>
            </a:solidFill>
          </a:ln>
        </p:spPr>
        <p:style>
          <a:lnRef idx="1">
            <a:schemeClr val="accent2"/>
          </a:lnRef>
          <a:fillRef idx="0">
            <a:schemeClr val="accent2"/>
          </a:fillRef>
          <a:effectRef idx="0">
            <a:schemeClr val="accent2"/>
          </a:effectRef>
          <a:fontRef idx="minor">
            <a:schemeClr val="tx1"/>
          </a:fontRef>
        </p:style>
      </p:cxnSp>
      <p:pic>
        <p:nvPicPr>
          <p:cNvPr id="13" name="Picture 12">
            <a:extLst>
              <a:ext uri="{FF2B5EF4-FFF2-40B4-BE49-F238E27FC236}">
                <a16:creationId xmlns:a16="http://schemas.microsoft.com/office/drawing/2014/main" id="{1358B5C4-D7F8-46DE-BE47-5DC795D311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1703" y="2279465"/>
            <a:ext cx="3451707" cy="3451707"/>
          </a:xfrm>
          <a:prstGeom prst="rect">
            <a:avLst/>
          </a:prstGeom>
        </p:spPr>
      </p:pic>
    </p:spTree>
    <p:extLst>
      <p:ext uri="{BB962C8B-B14F-4D97-AF65-F5344CB8AC3E}">
        <p14:creationId xmlns:p14="http://schemas.microsoft.com/office/powerpoint/2010/main" val="2126177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3BE70DF-0729-4A7D-AF4E-00E89D4E7DFB}"/>
              </a:ext>
            </a:extLst>
          </p:cNvPr>
          <p:cNvSpPr>
            <a:spLocks noGrp="1"/>
          </p:cNvSpPr>
          <p:nvPr>
            <p:ph type="ctrTitle"/>
          </p:nvPr>
        </p:nvSpPr>
        <p:spPr/>
        <p:txBody>
          <a:bodyPr/>
          <a:lstStyle/>
          <a:p>
            <a:pPr algn="ctr"/>
            <a:r>
              <a:rPr lang="en-US" dirty="0"/>
              <a:t>Let’s Practice Being Responsible</a:t>
            </a:r>
          </a:p>
        </p:txBody>
      </p:sp>
      <p:sp>
        <p:nvSpPr>
          <p:cNvPr id="11" name="Subtitle 10">
            <a:extLst>
              <a:ext uri="{FF2B5EF4-FFF2-40B4-BE49-F238E27FC236}">
                <a16:creationId xmlns:a16="http://schemas.microsoft.com/office/drawing/2014/main" id="{8927AC59-EDE8-4AE3-B9FD-4F300CBF4597}"/>
              </a:ext>
            </a:extLst>
          </p:cNvPr>
          <p:cNvSpPr>
            <a:spLocks noGrp="1"/>
          </p:cNvSpPr>
          <p:nvPr>
            <p:ph type="subTitle" idx="1"/>
          </p:nvPr>
        </p:nvSpPr>
        <p:spPr/>
        <p:txBody>
          <a:bodyPr/>
          <a:lstStyle/>
          <a:p>
            <a:endParaRPr lang="en-US"/>
          </a:p>
        </p:txBody>
      </p:sp>
      <p:sp>
        <p:nvSpPr>
          <p:cNvPr id="7" name="Footer Placeholder 6">
            <a:extLst>
              <a:ext uri="{FF2B5EF4-FFF2-40B4-BE49-F238E27FC236}">
                <a16:creationId xmlns:a16="http://schemas.microsoft.com/office/drawing/2014/main" id="{37A10AF6-DD95-4DC4-B760-2EAA26E26F66}"/>
              </a:ext>
            </a:extLst>
          </p:cNvPr>
          <p:cNvSpPr>
            <a:spLocks noGrp="1"/>
          </p:cNvSpPr>
          <p:nvPr>
            <p:ph type="ftr" sz="quarter" idx="3"/>
          </p:nvPr>
        </p:nvSpPr>
        <p:spPr/>
        <p:txBody>
          <a:bodyPr/>
          <a:lstStyle/>
          <a:p>
            <a:pPr>
              <a:defRPr/>
            </a:pPr>
            <a:r>
              <a:rPr lang="en-US"/>
              <a:t>In partnership with NJDOE OSE funded by IDEA funds - Part B 2020-2021</a:t>
            </a:r>
            <a:endParaRPr lang="en-US" dirty="0"/>
          </a:p>
        </p:txBody>
      </p:sp>
    </p:spTree>
    <p:extLst>
      <p:ext uri="{BB962C8B-B14F-4D97-AF65-F5344CB8AC3E}">
        <p14:creationId xmlns:p14="http://schemas.microsoft.com/office/powerpoint/2010/main" val="18264972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0_Clar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1233</TotalTime>
  <Words>2341</Words>
  <Application>Microsoft Office PowerPoint</Application>
  <PresentationFormat>On-screen Show (4:3)</PresentationFormat>
  <Paragraphs>270</Paragraphs>
  <Slides>26</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Symbol</vt:lpstr>
      <vt:lpstr>10_Clarity</vt:lpstr>
      <vt:lpstr>Rising Stars are Respectful and Responsible </vt:lpstr>
      <vt:lpstr>Responsible</vt:lpstr>
      <vt:lpstr>PowerPoint Presentation</vt:lpstr>
      <vt:lpstr>Instructions for Thumbs Up</vt:lpstr>
      <vt:lpstr>I Arrive on Time</vt:lpstr>
      <vt:lpstr>My Chromebook is Charged</vt:lpstr>
      <vt:lpstr>Keep Track of My Materials</vt:lpstr>
      <vt:lpstr>Admit to My Mistakes</vt:lpstr>
      <vt:lpstr>Let’s Practice Being Responsible</vt:lpstr>
      <vt:lpstr>Worksheet Instructions</vt:lpstr>
      <vt:lpstr>Menu of Responsible Behaviors</vt:lpstr>
      <vt:lpstr>Arriving Late to School</vt:lpstr>
      <vt:lpstr>Menu of Responsible Behaviors</vt:lpstr>
      <vt:lpstr>Arriving Late to School</vt:lpstr>
      <vt:lpstr>Chromebook is Charged and Ready to Use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Examples of Being Responsible Include:</vt:lpstr>
      <vt:lpstr>Kahoot!  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R.A.R.E</dc:title>
  <dc:creator>Lohrmann, Sharon</dc:creator>
  <cp:lastModifiedBy>Lohrmann, Sharon</cp:lastModifiedBy>
  <cp:revision>40</cp:revision>
  <dcterms:created xsi:type="dcterms:W3CDTF">2021-03-23T17:04:50Z</dcterms:created>
  <dcterms:modified xsi:type="dcterms:W3CDTF">2021-09-06T21:10:08Z</dcterms:modified>
</cp:coreProperties>
</file>