
<file path=[Content_Types].xml><?xml version="1.0" encoding="utf-8"?>
<Types xmlns="http://schemas.openxmlformats.org/package/2006/content-types">
  <Default Extension="png" ContentType="image/png"/>
  <Default Extension="tmp"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handoutMasterIdLst>
    <p:handoutMasterId r:id="rId26"/>
  </p:handoutMasterIdLst>
  <p:sldIdLst>
    <p:sldId id="263" r:id="rId2"/>
    <p:sldId id="3843" r:id="rId3"/>
    <p:sldId id="258" r:id="rId4"/>
    <p:sldId id="259" r:id="rId5"/>
    <p:sldId id="3825" r:id="rId6"/>
    <p:sldId id="3830" r:id="rId7"/>
    <p:sldId id="3832" r:id="rId8"/>
    <p:sldId id="3842" r:id="rId9"/>
    <p:sldId id="3833" r:id="rId10"/>
    <p:sldId id="3834" r:id="rId11"/>
    <p:sldId id="3835" r:id="rId12"/>
    <p:sldId id="3840" r:id="rId13"/>
    <p:sldId id="3841" r:id="rId14"/>
    <p:sldId id="3838" r:id="rId15"/>
    <p:sldId id="3844" r:id="rId16"/>
    <p:sldId id="3845" r:id="rId17"/>
    <p:sldId id="3846" r:id="rId18"/>
    <p:sldId id="3847" r:id="rId19"/>
    <p:sldId id="3848" r:id="rId20"/>
    <p:sldId id="3802" r:id="rId21"/>
    <p:sldId id="3822" r:id="rId22"/>
    <p:sldId id="3827" r:id="rId23"/>
    <p:sldId id="382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22" autoAdjust="0"/>
    <p:restoredTop sz="73138" autoAdjust="0"/>
  </p:normalViewPr>
  <p:slideViewPr>
    <p:cSldViewPr snapToGrid="0">
      <p:cViewPr varScale="1">
        <p:scale>
          <a:sx n="49" d="100"/>
          <a:sy n="49" d="100"/>
        </p:scale>
        <p:origin x="1808" y="52"/>
      </p:cViewPr>
      <p:guideLst/>
    </p:cSldViewPr>
  </p:slideViewPr>
  <p:notesTextViewPr>
    <p:cViewPr>
      <p:scale>
        <a:sx n="1" d="1"/>
        <a:sy n="1" d="1"/>
      </p:scale>
      <p:origin x="0" y="0"/>
    </p:cViewPr>
  </p:notesTextViewPr>
  <p:sorterViewPr>
    <p:cViewPr varScale="1">
      <p:scale>
        <a:sx n="100" d="100"/>
        <a:sy n="100" d="100"/>
      </p:scale>
      <p:origin x="0" y="-4116"/>
    </p:cViewPr>
  </p:sorterViewPr>
  <p:notesViewPr>
    <p:cSldViewPr snapToGrid="0">
      <p:cViewPr varScale="1">
        <p:scale>
          <a:sx n="51" d="100"/>
          <a:sy n="51" d="100"/>
        </p:scale>
        <p:origin x="269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6451A7A-3554-49D2-9E40-92D89F15B92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dirty="0"/>
              <a:t>Sample Cafeteria Lesson</a:t>
            </a:r>
          </a:p>
        </p:txBody>
      </p:sp>
      <p:sp>
        <p:nvSpPr>
          <p:cNvPr id="4" name="Footer Placeholder 3">
            <a:extLst>
              <a:ext uri="{FF2B5EF4-FFF2-40B4-BE49-F238E27FC236}">
                <a16:creationId xmlns:a16="http://schemas.microsoft.com/office/drawing/2014/main" id="{EF8FF24D-1456-461F-8BE5-9382C8EA3AE0}"/>
              </a:ext>
            </a:extLst>
          </p:cNvPr>
          <p:cNvSpPr>
            <a:spLocks noGrp="1"/>
          </p:cNvSpPr>
          <p:nvPr>
            <p:ph type="ftr" sz="quarter" idx="2"/>
          </p:nvPr>
        </p:nvSpPr>
        <p:spPr>
          <a:xfrm>
            <a:off x="0" y="8242125"/>
            <a:ext cx="6858000" cy="901875"/>
          </a:xfrm>
          <a:prstGeom prst="rect">
            <a:avLst/>
          </a:prstGeom>
        </p:spPr>
        <p:txBody>
          <a:bodyPr vert="horz" lIns="91440" tIns="45720" rIns="91440" bIns="45720" rtlCol="0" anchor="b"/>
          <a:lstStyle>
            <a:lvl1pPr algn="l">
              <a:defRPr sz="1200"/>
            </a:lvl1pPr>
          </a:lstStyle>
          <a:p>
            <a:pPr algn="ctr"/>
            <a:r>
              <a:rPr lang="en-US" sz="1050" dirty="0"/>
              <a:t>NJPBSIS (2021-2022).  Adapted from Samuel A. Smith Elementary School.  NJ PBSIS is sponsored by the New Jersey Department of Education, Office of Special Education in collaboration with the Boggs Center, Rutgers Robert Wood Johnson Medical School. NJ PBSIS is funded by I.D.E.A., Part B. www.njpbs.org</a:t>
            </a:r>
          </a:p>
          <a:p>
            <a:pPr algn="ctr"/>
            <a:endParaRPr lang="en-US" sz="1050" dirty="0"/>
          </a:p>
        </p:txBody>
      </p:sp>
      <p:sp>
        <p:nvSpPr>
          <p:cNvPr id="5" name="Slide Number Placeholder 4">
            <a:extLst>
              <a:ext uri="{FF2B5EF4-FFF2-40B4-BE49-F238E27FC236}">
                <a16:creationId xmlns:a16="http://schemas.microsoft.com/office/drawing/2014/main" id="{AB815550-DB47-4F7D-AC8C-13E2FB0F0115}"/>
              </a:ext>
            </a:extLst>
          </p:cNvPr>
          <p:cNvSpPr>
            <a:spLocks noGrp="1"/>
          </p:cNvSpPr>
          <p:nvPr>
            <p:ph type="sldNum" sz="quarter" idx="3"/>
          </p:nvPr>
        </p:nvSpPr>
        <p:spPr>
          <a:xfrm>
            <a:off x="3886200" y="1"/>
            <a:ext cx="2971800" cy="458787"/>
          </a:xfrm>
          <a:prstGeom prst="rect">
            <a:avLst/>
          </a:prstGeom>
        </p:spPr>
        <p:txBody>
          <a:bodyPr vert="horz" lIns="91440" tIns="45720" rIns="91440" bIns="45720" rtlCol="0" anchor="b"/>
          <a:lstStyle>
            <a:lvl1pPr algn="r">
              <a:defRPr sz="1200"/>
            </a:lvl1pPr>
          </a:lstStyle>
          <a:p>
            <a:fld id="{0D5D7570-CD75-49E1-B49C-B4A259C28846}" type="slidenum">
              <a:rPr lang="en-US" smtClean="0"/>
              <a:t>‹#›</a:t>
            </a:fld>
            <a:endParaRPr lang="en-US"/>
          </a:p>
        </p:txBody>
      </p:sp>
    </p:spTree>
    <p:extLst>
      <p:ext uri="{BB962C8B-B14F-4D97-AF65-F5344CB8AC3E}">
        <p14:creationId xmlns:p14="http://schemas.microsoft.com/office/powerpoint/2010/main" val="1531050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5BF834-369E-4B0D-AE86-A087991397C9}" type="datetimeFigureOut">
              <a:rPr lang="en-US" smtClean="0"/>
              <a:t>9/6/2021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C97D7C-8661-4295-8DF4-A72C18F51226}" type="slidenum">
              <a:rPr lang="en-US" smtClean="0"/>
              <a:t>‹#›</a:t>
            </a:fld>
            <a:endParaRPr lang="en-US"/>
          </a:p>
        </p:txBody>
      </p:sp>
    </p:spTree>
    <p:extLst>
      <p:ext uri="{BB962C8B-B14F-4D97-AF65-F5344CB8AC3E}">
        <p14:creationId xmlns:p14="http://schemas.microsoft.com/office/powerpoint/2010/main" val="4253296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youtu.be/kQqBfo-WsTw"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youtu.be/kQqBfo-WsTw"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We are placing an emphasis on being safe, responsible and respectful as a guide for how students and staff conduct themselves.  We believe it is important to have set a consistent standard of excellence for what we expect of each other.  Today’s lesson will focus on keeping our cafeteria a safe and enjoyable experience for staff and students.  We’ll learn what we all need to do in the cafeteria to ensure that we are being True Blue.</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1</a:t>
            </a:fld>
            <a:endParaRPr lang="en-US"/>
          </a:p>
        </p:txBody>
      </p:sp>
    </p:spTree>
    <p:extLst>
      <p:ext uri="{BB962C8B-B14F-4D97-AF65-F5344CB8AC3E}">
        <p14:creationId xmlns:p14="http://schemas.microsoft.com/office/powerpoint/2010/main" val="19802551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“That’s right!  Following adult directions is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10</a:t>
            </a:fld>
            <a:endParaRPr lang="en-US"/>
          </a:p>
        </p:txBody>
      </p:sp>
    </p:spTree>
    <p:extLst>
      <p:ext uri="{BB962C8B-B14F-4D97-AF65-F5344CB8AC3E}">
        <p14:creationId xmlns:p14="http://schemas.microsoft.com/office/powerpoint/2010/main" val="33575873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“You are correct!  Yelling is NOT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11</a:t>
            </a:fld>
            <a:endParaRPr lang="en-US"/>
          </a:p>
        </p:txBody>
      </p:sp>
    </p:spTree>
    <p:extLst>
      <p:ext uri="{BB962C8B-B14F-4D97-AF65-F5344CB8AC3E}">
        <p14:creationId xmlns:p14="http://schemas.microsoft.com/office/powerpoint/2010/main" val="1945453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“Awesome!  Leaving trash or food behind is NOT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12</a:t>
            </a:fld>
            <a:endParaRPr lang="en-US"/>
          </a:p>
        </p:txBody>
      </p:sp>
    </p:spTree>
    <p:extLst>
      <p:ext uri="{BB962C8B-B14F-4D97-AF65-F5344CB8AC3E}">
        <p14:creationId xmlns:p14="http://schemas.microsoft.com/office/powerpoint/2010/main" val="27458209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“That’s right!  Getting up without permission is NOT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13</a:t>
            </a:fld>
            <a:endParaRPr lang="en-US"/>
          </a:p>
        </p:txBody>
      </p:sp>
    </p:spTree>
    <p:extLst>
      <p:ext uri="{BB962C8B-B14F-4D97-AF65-F5344CB8AC3E}">
        <p14:creationId xmlns:p14="http://schemas.microsoft.com/office/powerpoint/2010/main" val="3924752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“Great!  Keeping your hands, feet, and objects to yourself is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14</a:t>
            </a:fld>
            <a:endParaRPr lang="en-US"/>
          </a:p>
        </p:txBody>
      </p:sp>
    </p:spTree>
    <p:extLst>
      <p:ext uri="{BB962C8B-B14F-4D97-AF65-F5344CB8AC3E}">
        <p14:creationId xmlns:p14="http://schemas.microsoft.com/office/powerpoint/2010/main" val="589874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Let’s talk about why we need to be safe, respectful, and responsible in the cafeteria. After I ask a question, I want you to turn to your partner and discuss.  Then, I will ask volunteers to share what your pair decided.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Provide behavior specific praise for students raising their hand and making contributions to the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C97D7C-8661-4295-8DF4-A72C18F512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1329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Let’s talk about why we need to be safe, respectful, and responsible in the cafeteria. After I ask a question, I want you to turn to your partner and discuss.  Then, I will ask volunteers to share what your pair decided.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Provide behavior specific praise for students raising their hand and making contributions to the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C97D7C-8661-4295-8DF4-A72C18F512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98114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Let’s talk about why we need to be safe, respectful, and responsible in the cafeteria. After I ask a question, I want you to turn to your partner and discuss.  Then, I will ask volunteers to share what your pair decided.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Provide behavior specific praise for students raising their hand and making contributions to the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C97D7C-8661-4295-8DF4-A72C18F512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06683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Let’s talk about why we need to be safe, respectful, and responsible in the cafeteria. After I ask a question, I want you to turn to your partner and discuss.  Then, I will ask volunteers to share what your pair decided.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Provide behavior specific praise for students raising their hand and making contributions to the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C97D7C-8661-4295-8DF4-A72C18F512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5082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Let’s talk about why we need to be safe, respectful, and responsible in the cafeteria. After I ask a question, I want you to turn to your partner and discuss.  Then, I will ask volunteers to share what your pair decided.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Provide behavior specific praise for students raising their hand and making contributions to the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C97D7C-8661-4295-8DF4-A72C18F512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6341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Now, we are going to watch a video with students modeling and explaining the examples of expectations.  Be on the lookout for ways students are being safe, respectful, and responsible.</a:t>
            </a:r>
          </a:p>
          <a:p>
            <a:endParaRPr lang="en-US" sz="1200" i="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Show the True Blue Rollout Video with students modeling and explaining examples of the expectations. In the video, students model correct behaviors.</a:t>
            </a:r>
            <a:r>
              <a:rPr lang="en-US" sz="1200" b="1"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3"/>
              </a:rPr>
              <a:t>https://youtu.be/kQqBfo-WsTw</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Following the video facilitate discussion using the discussion questions.  Say, </a:t>
            </a:r>
            <a:r>
              <a:rPr lang="en-US" i="1" dirty="0"/>
              <a:t>What did you see students doing in the video example that demonstrates safety, respect and responsibility?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Provide behavior specific praise for students raising their hand and making contributions to the discussion</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C97D7C-8661-4295-8DF4-A72C18F512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6061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We are going to practice how to be True Blue in the Cafeteria.  Here is the poster, let’s review the expectations.  Now, we will have small groups of students model the expectations for the whole group.  </a:t>
            </a:r>
          </a:p>
          <a:p>
            <a:endParaRPr lang="en-US" sz="1200" i="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Examples</a:t>
            </a:r>
            <a:r>
              <a:rPr lang="en-US" sz="1200" kern="1200" dirty="0">
                <a:solidFill>
                  <a:schemeClr val="tx1"/>
                </a:solidFill>
                <a:effectLst/>
                <a:latin typeface="+mn-lt"/>
                <a:ea typeface="+mn-ea"/>
                <a:cs typeface="+mn-cs"/>
              </a:rPr>
              <a:t>: </a:t>
            </a:r>
          </a:p>
          <a:p>
            <a:pPr lvl="0"/>
            <a:r>
              <a:rPr lang="en-US" sz="1200" i="1" kern="1200" dirty="0">
                <a:solidFill>
                  <a:schemeClr val="tx1"/>
                </a:solidFill>
                <a:effectLst/>
                <a:latin typeface="+mn-lt"/>
                <a:ea typeface="+mn-ea"/>
                <a:cs typeface="+mn-cs"/>
              </a:rPr>
              <a:t>Table one show us how to line up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Table two show us how to keep your hands and feet to yourself </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Table three show us how you use a quiet voice when talking to your neighbor</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Table four show us how to raise your hand to ask for help</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Table five show us how to clean up your area</a:t>
            </a:r>
            <a:endParaRPr lang="en-US" sz="1200" kern="1200" dirty="0">
              <a:solidFill>
                <a:schemeClr val="tx1"/>
              </a:solidFill>
              <a:effectLst/>
              <a:latin typeface="+mn-lt"/>
              <a:ea typeface="+mn-ea"/>
              <a:cs typeface="+mn-cs"/>
            </a:endParaRPr>
          </a:p>
          <a:p>
            <a:endParaRPr lang="en-US" sz="1200" i="1" kern="1200" dirty="0">
              <a:solidFill>
                <a:schemeClr val="tx1"/>
              </a:solidFill>
              <a:effectLst/>
              <a:latin typeface="+mn-lt"/>
              <a:ea typeface="+mn-ea"/>
              <a:cs typeface="+mn-cs"/>
            </a:endParaRPr>
          </a:p>
          <a:p>
            <a:endParaRPr lang="en-US" sz="1200" i="1" kern="1200" dirty="0">
              <a:solidFill>
                <a:schemeClr val="tx1"/>
              </a:solidFill>
              <a:effectLst/>
              <a:latin typeface="+mn-lt"/>
              <a:ea typeface="+mn-ea"/>
              <a:cs typeface="+mn-cs"/>
            </a:endParaRPr>
          </a:p>
          <a:p>
            <a:endParaRPr lang="en-US" sz="1200" i="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possible, take students to the cafeteria then review the concepts on the poster.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possible, all students practice throughout the lunch period. Note: A Team member will be in the cafeteria to assist lunch aids.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not possible, practice in the classroom.</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Provide praise:  Provide specific social praise and distribute tickets for participating and attending.</a:t>
            </a:r>
          </a:p>
          <a:p>
            <a:pPr lvl="0" fontAlgn="base"/>
            <a:r>
              <a:rPr lang="en-US" sz="1200" kern="1200" dirty="0">
                <a:solidFill>
                  <a:schemeClr val="tx1"/>
                </a:solidFill>
                <a:effectLst/>
                <a:latin typeface="+mn-lt"/>
                <a:ea typeface="+mn-ea"/>
                <a:cs typeface="+mn-cs"/>
              </a:rPr>
              <a:t>General praise: “</a:t>
            </a:r>
            <a:r>
              <a:rPr lang="en-US" sz="1200" i="1" kern="1200" dirty="0">
                <a:solidFill>
                  <a:schemeClr val="tx1"/>
                </a:solidFill>
                <a:effectLst/>
                <a:latin typeface="+mn-lt"/>
                <a:ea typeface="+mn-ea"/>
                <a:cs typeface="+mn-cs"/>
              </a:rPr>
              <a:t>Great job following the expectations.</a:t>
            </a:r>
            <a:r>
              <a:rPr lang="en-US" sz="1200" kern="1200" dirty="0">
                <a:solidFill>
                  <a:schemeClr val="tx1"/>
                </a:solidFill>
                <a:effectLst/>
                <a:latin typeface="+mn-lt"/>
                <a:ea typeface="+mn-ea"/>
                <a:cs typeface="+mn-cs"/>
              </a:rPr>
              <a:t>”</a:t>
            </a:r>
          </a:p>
          <a:p>
            <a:pPr lvl="0"/>
            <a:r>
              <a:rPr lang="en-US" sz="1200" kern="1200" dirty="0">
                <a:solidFill>
                  <a:schemeClr val="tx1"/>
                </a:solidFill>
                <a:effectLst/>
                <a:latin typeface="+mn-lt"/>
                <a:ea typeface="+mn-ea"/>
                <a:cs typeface="+mn-cs"/>
              </a:rPr>
              <a:t>Specific praise: “</a:t>
            </a:r>
            <a:r>
              <a:rPr lang="en-US" sz="1200" i="1" kern="1200" dirty="0">
                <a:solidFill>
                  <a:schemeClr val="tx1"/>
                </a:solidFill>
                <a:effectLst/>
                <a:latin typeface="+mn-lt"/>
                <a:ea typeface="+mn-ea"/>
                <a:cs typeface="+mn-cs"/>
              </a:rPr>
              <a:t>Sara, thank you for cleaning up your area and throwing out the garbage.”</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C97D7C-8661-4295-8DF4-A72C18F51226}" type="slidenum">
              <a:rPr lang="en-US" smtClean="0"/>
              <a:t>20</a:t>
            </a:fld>
            <a:endParaRPr lang="en-US"/>
          </a:p>
        </p:txBody>
      </p:sp>
    </p:spTree>
    <p:extLst>
      <p:ext uri="{BB962C8B-B14F-4D97-AF65-F5344CB8AC3E}">
        <p14:creationId xmlns:p14="http://schemas.microsoft.com/office/powerpoint/2010/main" val="34878662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Show poster and re-read expectations.</a:t>
            </a:r>
          </a:p>
          <a:p>
            <a:endParaRPr lang="en-US" sz="1200" i="1" kern="1200" dirty="0">
              <a:solidFill>
                <a:schemeClr val="tx1"/>
              </a:solidFill>
              <a:effectLst/>
              <a:latin typeface="+mn-lt"/>
              <a:ea typeface="+mn-ea"/>
              <a:cs typeface="+mn-cs"/>
            </a:endParaRPr>
          </a:p>
          <a:p>
            <a:r>
              <a:rPr lang="en-US" sz="1200" i="0" kern="1200" dirty="0">
                <a:solidFill>
                  <a:schemeClr val="tx1"/>
                </a:solidFill>
                <a:effectLst/>
                <a:latin typeface="+mn-lt"/>
                <a:ea typeface="+mn-ea"/>
                <a:cs typeface="+mn-cs"/>
              </a:rPr>
              <a:t>Say: </a:t>
            </a:r>
            <a:r>
              <a:rPr lang="en-US" sz="1200" i="1" kern="1200" dirty="0">
                <a:solidFill>
                  <a:schemeClr val="tx1"/>
                </a:solidFill>
                <a:effectLst/>
                <a:latin typeface="+mn-lt"/>
                <a:ea typeface="+mn-ea"/>
                <a:cs typeface="+mn-cs"/>
              </a:rPr>
              <a:t>Today, we learned how to be True Blue in the Cafeteria</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Keep your hands, feet, and objects to yourself.</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Use a quiet voice.</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Follow adult directions.</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Raise your hand for help or to leave your seat.</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Clean up your area.</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C97D7C-8661-4295-8DF4-A72C18F512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37470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We have been learning today about being True Blue in the cafeteria.  I want to check your understanding.  For this assessment, please review each picture and circle only pictures that show students demonstrating expectations and cross out pictures that are non-examples.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Are there any questions before we get started?  Do your best work and raise your hand when you are finished and I’ll collect your assessment.</a:t>
            </a:r>
          </a:p>
          <a:p>
            <a:endParaRPr lang="en-US" sz="1200" i="1" kern="1200" dirty="0">
              <a:solidFill>
                <a:schemeClr val="tx1"/>
              </a:solidFill>
              <a:effectLst/>
              <a:latin typeface="+mn-lt"/>
              <a:ea typeface="+mn-ea"/>
              <a:cs typeface="+mn-cs"/>
            </a:endParaRPr>
          </a:p>
          <a:p>
            <a:endParaRPr lang="en-US" sz="1200" i="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Back in the classroom (or next if practiced in the classroom), provide each student with a copy of the “Cafeteria Expectations Assessment.”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Walk around to monitor worksheet completion, answer questions and give behavior specific praise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Once students are finished, collect the assessment.</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22</a:t>
            </a:fld>
            <a:endParaRPr lang="en-US"/>
          </a:p>
        </p:txBody>
      </p:sp>
    </p:spTree>
    <p:extLst>
      <p:ext uri="{BB962C8B-B14F-4D97-AF65-F5344CB8AC3E}">
        <p14:creationId xmlns:p14="http://schemas.microsoft.com/office/powerpoint/2010/main" val="3952524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Today we learned about how we can be TRUE BLUE in the cafeteria by being responsible, safe and respectful.  </a:t>
            </a:r>
            <a:r>
              <a:rPr lang="en-US" sz="1200" i="1" kern="1200">
                <a:solidFill>
                  <a:schemeClr val="tx1"/>
                </a:solidFill>
                <a:effectLst/>
                <a:latin typeface="+mn-lt"/>
                <a:ea typeface="+mn-ea"/>
                <a:cs typeface="+mn-cs"/>
              </a:rPr>
              <a:t>We can all have a great lunch period if we meet expectations.</a:t>
            </a:r>
            <a:endParaRPr lang="en-US" sz="12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2EC97D7C-8661-4295-8DF4-A72C18F51226}" type="slidenum">
              <a:rPr lang="en-US" smtClean="0"/>
              <a:t>23</a:t>
            </a:fld>
            <a:endParaRPr lang="en-US"/>
          </a:p>
        </p:txBody>
      </p:sp>
    </p:spTree>
    <p:extLst>
      <p:ext uri="{BB962C8B-B14F-4D97-AF65-F5344CB8AC3E}">
        <p14:creationId xmlns:p14="http://schemas.microsoft.com/office/powerpoint/2010/main" val="806727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Now, we are going to watch a video with students modeling and explaining the examples of expectations.  Be on the lookout for ways students are being safe, respectful, and responsible.</a:t>
            </a:r>
          </a:p>
          <a:p>
            <a:endParaRPr lang="en-US" sz="1200" i="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Show the True Blue Rollout Video with students modeling and explaining examples of the expectations. In the video, students model correct behaviors.</a:t>
            </a:r>
            <a:r>
              <a:rPr lang="en-US" sz="1200" b="1"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hlinkClick r:id="rId3"/>
              </a:rPr>
              <a:t>https://youtu.be/kQqBfo-WsTw</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Following the video facilitate discussion using the discussion questions.  Say, </a:t>
            </a:r>
            <a:r>
              <a:rPr lang="en-US" i="1" dirty="0"/>
              <a:t>What did you see students doing in the video example that demonstrates safety, respect and responsibility?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Provide behavior specific praise for students raising their hand and making contributions to the discussion</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3</a:t>
            </a:fld>
            <a:endParaRPr lang="en-US"/>
          </a:p>
        </p:txBody>
      </p:sp>
    </p:spTree>
    <p:extLst>
      <p:ext uri="{BB962C8B-B14F-4D97-AF65-F5344CB8AC3E}">
        <p14:creationId xmlns:p14="http://schemas.microsoft.com/office/powerpoint/2010/main" val="258281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Display and read the poster.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i="0" kern="1200" dirty="0">
                <a:solidFill>
                  <a:schemeClr val="tx1"/>
                </a:solidFill>
                <a:effectLst/>
                <a:latin typeface="+mn-lt"/>
                <a:ea typeface="+mn-ea"/>
                <a:cs typeface="+mn-cs"/>
              </a:rPr>
              <a:t>Say: </a:t>
            </a:r>
            <a:r>
              <a:rPr lang="en-US" sz="1200" i="1" kern="1200" dirty="0">
                <a:solidFill>
                  <a:schemeClr val="tx1"/>
                </a:solidFill>
                <a:effectLst/>
                <a:latin typeface="+mn-lt"/>
                <a:ea typeface="+mn-ea"/>
                <a:cs typeface="+mn-cs"/>
              </a:rPr>
              <a:t>Let’s begin by reviewing what it means to be True Blue in the Cafeteria.  Please look at this poster and follow along as I read the cafeteria expectations aloud.</a:t>
            </a:r>
            <a:endParaRPr lang="en-US" sz="1200" kern="1200" dirty="0">
              <a:solidFill>
                <a:schemeClr val="tx1"/>
              </a:solidFill>
              <a:effectLst/>
              <a:latin typeface="+mn-lt"/>
              <a:ea typeface="+mn-ea"/>
              <a:cs typeface="+mn-cs"/>
            </a:endParaRPr>
          </a:p>
          <a:p>
            <a:pPr lvl="0"/>
            <a:endParaRPr lang="en-US" sz="1200" i="1"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Keep your hands, feet, and objects to yourself.</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Use a quiet voice.</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Follow adult directions.</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Raise your hand for help or to leave your seat.</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Clean up your area.</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EC97D7C-8661-4295-8DF4-A72C18F51226}" type="slidenum">
              <a:rPr lang="en-US" smtClean="0"/>
              <a:t>4</a:t>
            </a:fld>
            <a:endParaRPr lang="en-US"/>
          </a:p>
        </p:txBody>
      </p:sp>
    </p:spTree>
    <p:extLst>
      <p:ext uri="{BB962C8B-B14F-4D97-AF65-F5344CB8AC3E}">
        <p14:creationId xmlns:p14="http://schemas.microsoft.com/office/powerpoint/2010/main" val="3626317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We are going to play a game! After I share an example, I want you to turn to your partner, discuss, and decide if it is an example of being True Blue or not.  Then, I will ask volunteers to share what your pair decided.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One slide at a time, either an example or a non-example of being True Blue will be shown as you advance through the PowerPoint slides.  After each slide, allow students to think-pair and then allow volunteers to share their decisions.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Examples:</a:t>
            </a:r>
          </a:p>
          <a:p>
            <a:pPr lvl="0"/>
            <a:r>
              <a:rPr lang="en-US" sz="1200" i="1" kern="1200" dirty="0">
                <a:solidFill>
                  <a:schemeClr val="tx1"/>
                </a:solidFill>
                <a:effectLst/>
                <a:latin typeface="+mn-lt"/>
                <a:ea typeface="+mn-ea"/>
                <a:cs typeface="+mn-cs"/>
              </a:rPr>
              <a:t>Keep your hands, feet, and objects to yourself.</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Use a quiet voice.</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Follow adult directions.</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Raise your hand for help or to leave your seat.</a:t>
            </a: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Clean up your area.</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Non-examples:</a:t>
            </a:r>
          </a:p>
          <a:p>
            <a:pPr lvl="0"/>
            <a:r>
              <a:rPr lang="en-US" sz="1200" kern="1200" dirty="0">
                <a:solidFill>
                  <a:schemeClr val="tx1"/>
                </a:solidFill>
                <a:effectLst/>
                <a:latin typeface="+mn-lt"/>
                <a:ea typeface="+mn-ea"/>
                <a:cs typeface="+mn-cs"/>
              </a:rPr>
              <a:t>Touching other students, their trays/taking their food</a:t>
            </a:r>
          </a:p>
          <a:p>
            <a:pPr lvl="0"/>
            <a:r>
              <a:rPr lang="en-US" sz="1200" kern="1200" dirty="0">
                <a:solidFill>
                  <a:schemeClr val="tx1"/>
                </a:solidFill>
                <a:effectLst/>
                <a:latin typeface="+mn-lt"/>
                <a:ea typeface="+mn-ea"/>
                <a:cs typeface="+mn-cs"/>
              </a:rPr>
              <a:t>Yelling</a:t>
            </a:r>
          </a:p>
          <a:p>
            <a:pPr lvl="0"/>
            <a:r>
              <a:rPr lang="en-US" sz="1200" kern="1200" dirty="0">
                <a:solidFill>
                  <a:schemeClr val="tx1"/>
                </a:solidFill>
                <a:effectLst/>
                <a:latin typeface="+mn-lt"/>
                <a:ea typeface="+mn-ea"/>
                <a:cs typeface="+mn-cs"/>
              </a:rPr>
              <a:t>Running to line up</a:t>
            </a:r>
          </a:p>
          <a:p>
            <a:pPr lvl="0"/>
            <a:r>
              <a:rPr lang="en-US" sz="1200" kern="1200" dirty="0">
                <a:solidFill>
                  <a:schemeClr val="tx1"/>
                </a:solidFill>
                <a:effectLst/>
                <a:latin typeface="+mn-lt"/>
                <a:ea typeface="+mn-ea"/>
                <a:cs typeface="+mn-cs"/>
              </a:rPr>
              <a:t>Getting up without permission</a:t>
            </a:r>
          </a:p>
          <a:p>
            <a:pPr lvl="0"/>
            <a:r>
              <a:rPr lang="en-US" sz="1200" kern="1200" dirty="0">
                <a:solidFill>
                  <a:schemeClr val="tx1"/>
                </a:solidFill>
                <a:effectLst/>
                <a:latin typeface="+mn-lt"/>
                <a:ea typeface="+mn-ea"/>
                <a:cs typeface="+mn-cs"/>
              </a:rPr>
              <a:t>Leaving trash/food behind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“That’s right!  Cleaning up your area is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5</a:t>
            </a:fld>
            <a:endParaRPr lang="en-US"/>
          </a:p>
        </p:txBody>
      </p:sp>
    </p:spTree>
    <p:extLst>
      <p:ext uri="{BB962C8B-B14F-4D97-AF65-F5344CB8AC3E}">
        <p14:creationId xmlns:p14="http://schemas.microsoft.com/office/powerpoint/2010/main" val="3909857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“That’s right!  Running to line up is NOT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6</a:t>
            </a:fld>
            <a:endParaRPr lang="en-US"/>
          </a:p>
        </p:txBody>
      </p:sp>
    </p:spTree>
    <p:extLst>
      <p:ext uri="{BB962C8B-B14F-4D97-AF65-F5344CB8AC3E}">
        <p14:creationId xmlns:p14="http://schemas.microsoft.com/office/powerpoint/2010/main" val="1660147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“Nice work! Touching other students, their trays or their food is NOT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7</a:t>
            </a:fld>
            <a:endParaRPr lang="en-US"/>
          </a:p>
        </p:txBody>
      </p:sp>
    </p:spTree>
    <p:extLst>
      <p:ext uri="{BB962C8B-B14F-4D97-AF65-F5344CB8AC3E}">
        <p14:creationId xmlns:p14="http://schemas.microsoft.com/office/powerpoint/2010/main" val="17151470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“Yes! Raising your hand for help or to leave your seat is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8</a:t>
            </a:fld>
            <a:endParaRPr lang="en-US"/>
          </a:p>
        </p:txBody>
      </p:sp>
    </p:spTree>
    <p:extLst>
      <p:ext uri="{BB962C8B-B14F-4D97-AF65-F5344CB8AC3E}">
        <p14:creationId xmlns:p14="http://schemas.microsoft.com/office/powerpoint/2010/main" val="3623829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After giving them time to think have them discuss the question with their neighbor. Once they’ve discussed the question, invite students to share their answers with the class. By giving them this time to process, you are enabling them to be more engaged in their learning.</a:t>
            </a:r>
            <a:endParaRPr lang="en-US" sz="1200" i="1" kern="1200" dirty="0">
              <a:solidFill>
                <a:schemeClr val="tx1"/>
              </a:solidFill>
              <a:effectLst/>
              <a:latin typeface="+mn-lt"/>
              <a:ea typeface="+mn-ea"/>
              <a:cs typeface="+mn-cs"/>
            </a:endParaRPr>
          </a:p>
          <a:p>
            <a:endParaRPr lang="en-US" dirty="0"/>
          </a:p>
          <a:p>
            <a:r>
              <a:rPr lang="en-US" sz="1200" kern="1200" dirty="0">
                <a:solidFill>
                  <a:schemeClr val="tx1"/>
                </a:solidFill>
                <a:effectLst/>
                <a:latin typeface="+mn-lt"/>
                <a:ea typeface="+mn-ea"/>
                <a:cs typeface="+mn-cs"/>
              </a:rPr>
              <a:t>During this activity, walk around the room to check that students are on-task in their discussions.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Provide behavior specific praise (e.g., “Well done! Cleaning up your area is an example of being True Blue in the cafeteria!”) following correctly identified examples.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students do not correctly choose whether the item is an example or not, provide a neutral correction (e.g., “No, yelling is not an example of being True Blue in the cafeteria”) and move on to the next slide.</a:t>
            </a:r>
          </a:p>
          <a:p>
            <a:endParaRPr lang="en-US" dirty="0"/>
          </a:p>
        </p:txBody>
      </p:sp>
      <p:sp>
        <p:nvSpPr>
          <p:cNvPr id="4" name="Slide Number Placeholder 3"/>
          <p:cNvSpPr>
            <a:spLocks noGrp="1"/>
          </p:cNvSpPr>
          <p:nvPr>
            <p:ph type="sldNum" sz="quarter" idx="5"/>
          </p:nvPr>
        </p:nvSpPr>
        <p:spPr/>
        <p:txBody>
          <a:bodyPr/>
          <a:lstStyle/>
          <a:p>
            <a:fld id="{2EC97D7C-8661-4295-8DF4-A72C18F51226}" type="slidenum">
              <a:rPr lang="en-US" smtClean="0"/>
              <a:t>9</a:t>
            </a:fld>
            <a:endParaRPr lang="en-US"/>
          </a:p>
        </p:txBody>
      </p:sp>
    </p:spTree>
    <p:extLst>
      <p:ext uri="{BB962C8B-B14F-4D97-AF65-F5344CB8AC3E}">
        <p14:creationId xmlns:p14="http://schemas.microsoft.com/office/powerpoint/2010/main" val="3142707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none" baseline="0"/>
            </a:lvl1pPr>
          </a:lstStyle>
          <a:p>
            <a:r>
              <a:rPr lang="en-US" dirty="0"/>
              <a:t>Click to edit Master title style</a:t>
            </a:r>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a:extLst>
              <a:ext uri="{FF2B5EF4-FFF2-40B4-BE49-F238E27FC236}">
                <a16:creationId xmlns:a16="http://schemas.microsoft.com/office/drawing/2014/main" id="{31C772F6-DC2A-41AB-B490-A78E185994B5}"/>
              </a:ext>
            </a:extLst>
          </p:cNvPr>
          <p:cNvSpPr>
            <a:spLocks noGrp="1"/>
          </p:cNvSpPr>
          <p:nvPr>
            <p:ph type="ftr" sz="quarter" idx="3"/>
          </p:nvPr>
        </p:nvSpPr>
        <p:spPr>
          <a:xfrm>
            <a:off x="5943600" y="6629400"/>
            <a:ext cx="3200400" cy="198438"/>
          </a:xfrm>
          <a:prstGeom prst="rect">
            <a:avLst/>
          </a:prstGeom>
        </p:spPr>
        <p:txBody>
          <a:bodyPr vert="horz" lIns="91440" tIns="45720" rIns="91440" bIns="45720" rtlCol="0" anchor="ctr"/>
          <a:lstStyle>
            <a:lvl1pPr algn="ctr" eaLnBrk="1" fontAlgn="auto" hangingPunct="1">
              <a:spcBef>
                <a:spcPts val="0"/>
              </a:spcBef>
              <a:spcAft>
                <a:spcPts val="0"/>
              </a:spcAft>
              <a:defRPr sz="600" dirty="0">
                <a:solidFill>
                  <a:prstClr val="black"/>
                </a:solidFill>
                <a:latin typeface="Arial"/>
              </a:defRPr>
            </a:lvl1pPr>
          </a:lstStyle>
          <a:p>
            <a:pPr>
              <a:defRPr/>
            </a:pPr>
            <a:r>
              <a:rPr lang="en-US" dirty="0"/>
              <a:t>In partnership with NJDOE OSE funded by IDEA funds - Part B 2020-2021</a:t>
            </a:r>
          </a:p>
        </p:txBody>
      </p:sp>
    </p:spTree>
    <p:extLst>
      <p:ext uri="{BB962C8B-B14F-4D97-AF65-F5344CB8AC3E}">
        <p14:creationId xmlns:p14="http://schemas.microsoft.com/office/powerpoint/2010/main" val="28643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1BADE3A6-8E55-488B-866B-68F74AFB083D}"/>
              </a:ext>
            </a:extLst>
          </p:cNvPr>
          <p:cNvSpPr>
            <a:spLocks noGrp="1"/>
          </p:cNvSpPr>
          <p:nvPr>
            <p:ph type="ftr" sz="quarter" idx="3"/>
          </p:nvPr>
        </p:nvSpPr>
        <p:spPr>
          <a:xfrm>
            <a:off x="5943600" y="6629400"/>
            <a:ext cx="3200400" cy="198438"/>
          </a:xfrm>
          <a:prstGeom prst="rect">
            <a:avLst/>
          </a:prstGeom>
        </p:spPr>
        <p:txBody>
          <a:bodyPr vert="horz" lIns="91440" tIns="45720" rIns="91440" bIns="45720" rtlCol="0" anchor="ctr"/>
          <a:lstStyle>
            <a:lvl1pPr algn="ctr" eaLnBrk="1" fontAlgn="auto" hangingPunct="1">
              <a:spcBef>
                <a:spcPts val="0"/>
              </a:spcBef>
              <a:spcAft>
                <a:spcPts val="0"/>
              </a:spcAft>
              <a:defRPr sz="600" dirty="0">
                <a:solidFill>
                  <a:prstClr val="black"/>
                </a:solidFill>
                <a:latin typeface="Arial"/>
              </a:defRPr>
            </a:lvl1pPr>
          </a:lstStyle>
          <a:p>
            <a:pPr>
              <a:defRPr/>
            </a:pPr>
            <a:r>
              <a:rPr lang="en-US" dirty="0"/>
              <a:t>In partnership with NJDOE OSE funded by IDEA funds - Part B 2020-2021</a:t>
            </a:r>
          </a:p>
        </p:txBody>
      </p:sp>
    </p:spTree>
    <p:extLst>
      <p:ext uri="{BB962C8B-B14F-4D97-AF65-F5344CB8AC3E}">
        <p14:creationId xmlns:p14="http://schemas.microsoft.com/office/powerpoint/2010/main" val="267954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89227"/>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a:extLst>
              <a:ext uri="{FF2B5EF4-FFF2-40B4-BE49-F238E27FC236}">
                <a16:creationId xmlns:a16="http://schemas.microsoft.com/office/drawing/2014/main" id="{C736D6C8-16B6-4886-9E03-ED851C0108B9}"/>
              </a:ext>
            </a:extLst>
          </p:cNvPr>
          <p:cNvSpPr>
            <a:spLocks noGrp="1"/>
          </p:cNvSpPr>
          <p:nvPr>
            <p:ph type="ftr" sz="quarter" idx="3"/>
          </p:nvPr>
        </p:nvSpPr>
        <p:spPr>
          <a:xfrm>
            <a:off x="5943600" y="6629400"/>
            <a:ext cx="3200400" cy="198438"/>
          </a:xfrm>
          <a:prstGeom prst="rect">
            <a:avLst/>
          </a:prstGeom>
        </p:spPr>
        <p:txBody>
          <a:bodyPr vert="horz" lIns="91440" tIns="45720" rIns="91440" bIns="45720" rtlCol="0" anchor="ctr"/>
          <a:lstStyle>
            <a:lvl1pPr algn="ctr" eaLnBrk="1" fontAlgn="auto" hangingPunct="1">
              <a:spcBef>
                <a:spcPts val="0"/>
              </a:spcBef>
              <a:spcAft>
                <a:spcPts val="0"/>
              </a:spcAft>
              <a:defRPr sz="600" dirty="0">
                <a:solidFill>
                  <a:prstClr val="black"/>
                </a:solidFill>
                <a:latin typeface="Arial"/>
              </a:defRPr>
            </a:lvl1pPr>
          </a:lstStyle>
          <a:p>
            <a:pPr>
              <a:defRPr/>
            </a:pPr>
            <a:r>
              <a:rPr lang="en-US" dirty="0"/>
              <a:t>In partnership with NJDOE OSE funded by IDEA funds - Part B 2020-2021</a:t>
            </a:r>
          </a:p>
        </p:txBody>
      </p:sp>
    </p:spTree>
    <p:extLst>
      <p:ext uri="{BB962C8B-B14F-4D97-AF65-F5344CB8AC3E}">
        <p14:creationId xmlns:p14="http://schemas.microsoft.com/office/powerpoint/2010/main" val="2165683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A5645380-8A5E-477F-BA3F-A702B0977AD4}"/>
              </a:ext>
            </a:extLst>
          </p:cNvPr>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5D090D24-AFFA-4584-B666-B52A4189217A}"/>
              </a:ext>
            </a:extLst>
          </p:cNvPr>
          <p:cNvSpPr>
            <a:spLocks noGrp="1"/>
          </p:cNvSpPr>
          <p:nvPr>
            <p:ph type="ftr" sz="quarter" idx="10"/>
          </p:nvPr>
        </p:nvSpPr>
        <p:spPr>
          <a:xfrm>
            <a:off x="5943600" y="6629400"/>
            <a:ext cx="3200400" cy="198438"/>
          </a:xfrm>
          <a:prstGeom prst="rect">
            <a:avLst/>
          </a:prstGeom>
        </p:spPr>
        <p:txBody>
          <a:bodyPr vert="horz" lIns="91440" tIns="45720" rIns="91440" bIns="45720" rtlCol="0" anchor="ctr"/>
          <a:lstStyle>
            <a:lvl1pPr algn="ctr" eaLnBrk="1" fontAlgn="auto" hangingPunct="1">
              <a:spcBef>
                <a:spcPts val="0"/>
              </a:spcBef>
              <a:spcAft>
                <a:spcPts val="0"/>
              </a:spcAft>
              <a:defRPr sz="600" dirty="0">
                <a:solidFill>
                  <a:prstClr val="black"/>
                </a:solidFill>
                <a:latin typeface="Arial"/>
              </a:defRPr>
            </a:lvl1pPr>
          </a:lstStyle>
          <a:p>
            <a:pPr>
              <a:defRPr/>
            </a:pPr>
            <a:r>
              <a:rPr lang="en-US" dirty="0"/>
              <a:t>In partnership with NJDOE OSE funded by IDEA funds - Part B 2020-2021</a:t>
            </a:r>
          </a:p>
        </p:txBody>
      </p:sp>
    </p:spTree>
    <p:extLst>
      <p:ext uri="{BB962C8B-B14F-4D97-AF65-F5344CB8AC3E}">
        <p14:creationId xmlns:p14="http://schemas.microsoft.com/office/powerpoint/2010/main" val="2391379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a:extLst>
              <a:ext uri="{FF2B5EF4-FFF2-40B4-BE49-F238E27FC236}">
                <a16:creationId xmlns:a16="http://schemas.microsoft.com/office/drawing/2014/main" id="{E8BC18D7-048F-4C25-B8AE-8B196F308CB5}"/>
              </a:ext>
            </a:extLst>
          </p:cNvPr>
          <p:cNvSpPr>
            <a:spLocks noGrp="1"/>
          </p:cNvSpPr>
          <p:nvPr>
            <p:ph type="ftr" sz="quarter" idx="3"/>
          </p:nvPr>
        </p:nvSpPr>
        <p:spPr>
          <a:xfrm>
            <a:off x="5943600" y="6629400"/>
            <a:ext cx="3200400" cy="198438"/>
          </a:xfrm>
          <a:prstGeom prst="rect">
            <a:avLst/>
          </a:prstGeom>
        </p:spPr>
        <p:txBody>
          <a:bodyPr vert="horz" lIns="91440" tIns="45720" rIns="91440" bIns="45720" rtlCol="0" anchor="ctr"/>
          <a:lstStyle>
            <a:lvl1pPr algn="ctr" eaLnBrk="1" fontAlgn="auto" hangingPunct="1">
              <a:spcBef>
                <a:spcPts val="0"/>
              </a:spcBef>
              <a:spcAft>
                <a:spcPts val="0"/>
              </a:spcAft>
              <a:defRPr sz="600" dirty="0">
                <a:solidFill>
                  <a:prstClr val="black"/>
                </a:solidFill>
                <a:latin typeface="Arial"/>
              </a:defRPr>
            </a:lvl1pPr>
          </a:lstStyle>
          <a:p>
            <a:pPr>
              <a:defRPr/>
            </a:pPr>
            <a:r>
              <a:rPr lang="en-US" dirty="0"/>
              <a:t>In partnership with NJDOE OSE funded by IDEA funds - Part B 2020-2021</a:t>
            </a:r>
          </a:p>
        </p:txBody>
      </p:sp>
    </p:spTree>
    <p:extLst>
      <p:ext uri="{BB962C8B-B14F-4D97-AF65-F5344CB8AC3E}">
        <p14:creationId xmlns:p14="http://schemas.microsoft.com/office/powerpoint/2010/main" val="1907251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F5482867-4AE1-423B-8037-40929869C5FD}"/>
              </a:ext>
            </a:extLst>
          </p:cNvPr>
          <p:cNvSpPr>
            <a:spLocks noGrp="1"/>
          </p:cNvSpPr>
          <p:nvPr>
            <p:ph type="ftr" sz="quarter" idx="3"/>
          </p:nvPr>
        </p:nvSpPr>
        <p:spPr>
          <a:xfrm>
            <a:off x="5943600" y="6629400"/>
            <a:ext cx="3200400" cy="198438"/>
          </a:xfrm>
          <a:prstGeom prst="rect">
            <a:avLst/>
          </a:prstGeom>
        </p:spPr>
        <p:txBody>
          <a:bodyPr vert="horz" lIns="91440" tIns="45720" rIns="91440" bIns="45720" rtlCol="0" anchor="ctr"/>
          <a:lstStyle>
            <a:lvl1pPr algn="ctr" eaLnBrk="1" fontAlgn="auto" hangingPunct="1">
              <a:spcBef>
                <a:spcPts val="0"/>
              </a:spcBef>
              <a:spcAft>
                <a:spcPts val="0"/>
              </a:spcAft>
              <a:defRPr sz="600" dirty="0">
                <a:solidFill>
                  <a:prstClr val="black"/>
                </a:solidFill>
                <a:latin typeface="Arial"/>
              </a:defRPr>
            </a:lvl1pPr>
          </a:lstStyle>
          <a:p>
            <a:pPr>
              <a:defRPr/>
            </a:pPr>
            <a:r>
              <a:rPr lang="en-US" dirty="0"/>
              <a:t>In partnership with NJDOE OSE funded by IDEA funds - Part B 2020-2021</a:t>
            </a:r>
          </a:p>
        </p:txBody>
      </p:sp>
    </p:spTree>
    <p:extLst>
      <p:ext uri="{BB962C8B-B14F-4D97-AF65-F5344CB8AC3E}">
        <p14:creationId xmlns:p14="http://schemas.microsoft.com/office/powerpoint/2010/main" val="4138324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495D1BFC-1A89-40C2-9B16-8C7E52391D3C}"/>
              </a:ext>
            </a:extLst>
          </p:cNvPr>
          <p:cNvSpPr>
            <a:spLocks noGrp="1"/>
          </p:cNvSpPr>
          <p:nvPr>
            <p:ph type="ftr" sz="quarter" idx="3"/>
          </p:nvPr>
        </p:nvSpPr>
        <p:spPr>
          <a:xfrm>
            <a:off x="5943600" y="6629400"/>
            <a:ext cx="3200400" cy="198438"/>
          </a:xfrm>
          <a:prstGeom prst="rect">
            <a:avLst/>
          </a:prstGeom>
        </p:spPr>
        <p:txBody>
          <a:bodyPr vert="horz" lIns="91440" tIns="45720" rIns="91440" bIns="45720" rtlCol="0" anchor="ctr"/>
          <a:lstStyle>
            <a:lvl1pPr algn="ctr" eaLnBrk="1" fontAlgn="auto" hangingPunct="1">
              <a:spcBef>
                <a:spcPts val="0"/>
              </a:spcBef>
              <a:spcAft>
                <a:spcPts val="0"/>
              </a:spcAft>
              <a:defRPr sz="600" dirty="0">
                <a:solidFill>
                  <a:prstClr val="black"/>
                </a:solidFill>
                <a:latin typeface="Arial"/>
              </a:defRPr>
            </a:lvl1pPr>
          </a:lstStyle>
          <a:p>
            <a:pPr>
              <a:defRPr/>
            </a:pPr>
            <a:r>
              <a:rPr lang="en-US" dirty="0"/>
              <a:t>In partnership with NJDOE OSE funded by IDEA funds - Part B 2020-2021</a:t>
            </a:r>
          </a:p>
        </p:txBody>
      </p:sp>
    </p:spTree>
    <p:extLst>
      <p:ext uri="{BB962C8B-B14F-4D97-AF65-F5344CB8AC3E}">
        <p14:creationId xmlns:p14="http://schemas.microsoft.com/office/powerpoint/2010/main" val="342951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622E89-42D9-4F93-B153-AB4C79AEF5E9}"/>
              </a:ext>
            </a:extLst>
          </p:cNvPr>
          <p:cNvSpPr>
            <a:spLocks noGrp="1"/>
          </p:cNvSpPr>
          <p:nvPr>
            <p:ph type="title"/>
          </p:nvPr>
        </p:nvSpPr>
        <p:spPr>
          <a:xfrm>
            <a:off x="0" y="0"/>
            <a:ext cx="9144000" cy="990600"/>
          </a:xfrm>
          <a:prstGeom prst="rect">
            <a:avLst/>
          </a:prstGeom>
        </p:spPr>
        <p:txBody>
          <a:bodyPr vert="horz" lIns="91440" tIns="45720" rIns="91440" bIns="45720" rtlCol="0" anchor="ctr">
            <a:normAutofit/>
          </a:bodyPr>
          <a:lstStyle/>
          <a:p>
            <a:r>
              <a:rPr lang="en-US" dirty="0"/>
              <a:t>Click to edit Master title style</a:t>
            </a:r>
          </a:p>
        </p:txBody>
      </p:sp>
      <p:sp>
        <p:nvSpPr>
          <p:cNvPr id="12291" name="Text Placeholder 2">
            <a:extLst>
              <a:ext uri="{FF2B5EF4-FFF2-40B4-BE49-F238E27FC236}">
                <a16:creationId xmlns:a16="http://schemas.microsoft.com/office/drawing/2014/main" id="{7360AA56-C604-438E-A74E-3DF29F0DE7C0}"/>
              </a:ext>
            </a:extLst>
          </p:cNvPr>
          <p:cNvSpPr>
            <a:spLocks noGrp="1"/>
          </p:cNvSpPr>
          <p:nvPr>
            <p:ph type="body" idx="1"/>
          </p:nvPr>
        </p:nvSpPr>
        <p:spPr bwMode="auto">
          <a:xfrm>
            <a:off x="-17463" y="1285875"/>
            <a:ext cx="9161463"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5" name="Footer Placeholder 4">
            <a:extLst>
              <a:ext uri="{FF2B5EF4-FFF2-40B4-BE49-F238E27FC236}">
                <a16:creationId xmlns:a16="http://schemas.microsoft.com/office/drawing/2014/main" id="{D4171DCF-8858-4649-8C2D-EB652BD18F36}"/>
              </a:ext>
            </a:extLst>
          </p:cNvPr>
          <p:cNvSpPr>
            <a:spLocks noGrp="1"/>
          </p:cNvSpPr>
          <p:nvPr>
            <p:ph type="ftr" sz="quarter" idx="3"/>
          </p:nvPr>
        </p:nvSpPr>
        <p:spPr>
          <a:xfrm>
            <a:off x="5943600" y="6629400"/>
            <a:ext cx="3200400" cy="198438"/>
          </a:xfrm>
          <a:prstGeom prst="rect">
            <a:avLst/>
          </a:prstGeom>
        </p:spPr>
        <p:txBody>
          <a:bodyPr vert="horz" lIns="91440" tIns="45720" rIns="91440" bIns="45720" rtlCol="0" anchor="ctr"/>
          <a:lstStyle>
            <a:lvl1pPr algn="ctr" eaLnBrk="1" fontAlgn="auto" hangingPunct="1">
              <a:spcBef>
                <a:spcPts val="0"/>
              </a:spcBef>
              <a:spcAft>
                <a:spcPts val="0"/>
              </a:spcAft>
              <a:defRPr sz="600" dirty="0">
                <a:solidFill>
                  <a:prstClr val="black"/>
                </a:solidFill>
                <a:latin typeface="Arial"/>
              </a:defRPr>
            </a:lvl1pPr>
          </a:lstStyle>
          <a:p>
            <a:pPr>
              <a:defRPr/>
            </a:pPr>
            <a:r>
              <a:rPr lang="en-US" dirty="0"/>
              <a:t>In partnership with NJDOE OSE funded by IDEA funds - Part B 2020-2021</a:t>
            </a:r>
          </a:p>
        </p:txBody>
      </p:sp>
      <p:pic>
        <p:nvPicPr>
          <p:cNvPr id="12293" name="Picture 8" descr="http://upload.wikimedia.org/wikipedia/commons/thumb/8/8d/Seal_of_New_Jersey.svg/250px-Seal_of_New_Jersey.svg.png">
            <a:extLst>
              <a:ext uri="{FF2B5EF4-FFF2-40B4-BE49-F238E27FC236}">
                <a16:creationId xmlns:a16="http://schemas.microsoft.com/office/drawing/2014/main" id="{50B19975-389A-405E-8F71-FCB3CB7A8415}"/>
              </a:ext>
            </a:extLst>
          </p:cNvPr>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93663" y="6364288"/>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4">
            <a:extLst>
              <a:ext uri="{FF2B5EF4-FFF2-40B4-BE49-F238E27FC236}">
                <a16:creationId xmlns:a16="http://schemas.microsoft.com/office/drawing/2014/main" id="{E4E7B84B-D902-4F9D-AA9F-ED8719A547C2}"/>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2057400" y="6513513"/>
            <a:ext cx="20574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78526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hf hdr="0" dt="0"/>
  <p:txStyles>
    <p:titleStyle>
      <a:lvl1pPr algn="l" rtl="0" eaLnBrk="0" fontAlgn="base" hangingPunct="0">
        <a:spcBef>
          <a:spcPct val="0"/>
        </a:spcBef>
        <a:spcAft>
          <a:spcPct val="0"/>
        </a:spcAft>
        <a:defRPr sz="4000" kern="1200" spc="-100">
          <a:solidFill>
            <a:schemeClr val="tx1"/>
          </a:solidFill>
          <a:latin typeface="Calibri Light" panose="020F0302020204030204" pitchFamily="34" charset="0"/>
          <a:ea typeface="+mj-ea"/>
          <a:cs typeface="Calibri Light" panose="020F0302020204030204" pitchFamily="34" charset="0"/>
        </a:defRPr>
      </a:lvl1pPr>
      <a:lvl2pPr algn="l" rtl="0" eaLnBrk="0" fontAlgn="base" hangingPunct="0">
        <a:spcBef>
          <a:spcPct val="0"/>
        </a:spcBef>
        <a:spcAft>
          <a:spcPct val="0"/>
        </a:spcAft>
        <a:defRPr sz="4000">
          <a:solidFill>
            <a:schemeClr val="tx1"/>
          </a:solidFill>
          <a:latin typeface="Arial" panose="020B0604020202020204" pitchFamily="34" charset="0"/>
        </a:defRPr>
      </a:lvl2pPr>
      <a:lvl3pPr algn="l" rtl="0" eaLnBrk="0" fontAlgn="base" hangingPunct="0">
        <a:spcBef>
          <a:spcPct val="0"/>
        </a:spcBef>
        <a:spcAft>
          <a:spcPct val="0"/>
        </a:spcAft>
        <a:defRPr sz="4000">
          <a:solidFill>
            <a:schemeClr val="tx1"/>
          </a:solidFill>
          <a:latin typeface="Arial" panose="020B0604020202020204" pitchFamily="34" charset="0"/>
        </a:defRPr>
      </a:lvl3pPr>
      <a:lvl4pPr algn="l" rtl="0" eaLnBrk="0" fontAlgn="base" hangingPunct="0">
        <a:spcBef>
          <a:spcPct val="0"/>
        </a:spcBef>
        <a:spcAft>
          <a:spcPct val="0"/>
        </a:spcAft>
        <a:defRPr sz="4000">
          <a:solidFill>
            <a:schemeClr val="tx1"/>
          </a:solidFill>
          <a:latin typeface="Arial" panose="020B0604020202020204" pitchFamily="34" charset="0"/>
        </a:defRPr>
      </a:lvl4pPr>
      <a:lvl5pPr algn="l" rtl="0" eaLnBrk="0" fontAlgn="base" hangingPunct="0">
        <a:spcBef>
          <a:spcPct val="0"/>
        </a:spcBef>
        <a:spcAft>
          <a:spcPct val="0"/>
        </a:spcAft>
        <a:defRPr sz="4000">
          <a:solidFill>
            <a:schemeClr val="tx1"/>
          </a:solidFill>
          <a:latin typeface="Arial" panose="020B0604020202020204" pitchFamily="34" charset="0"/>
        </a:defRPr>
      </a:lvl5pPr>
      <a:lvl6pPr marL="457200" algn="l" rtl="0" fontAlgn="base">
        <a:spcBef>
          <a:spcPct val="0"/>
        </a:spcBef>
        <a:spcAft>
          <a:spcPct val="0"/>
        </a:spcAft>
        <a:defRPr sz="4000">
          <a:solidFill>
            <a:schemeClr val="tx2"/>
          </a:solidFill>
          <a:latin typeface="Arial" panose="020B0604020202020204" pitchFamily="34" charset="0"/>
        </a:defRPr>
      </a:lvl6pPr>
      <a:lvl7pPr marL="914400" algn="l" rtl="0" fontAlgn="base">
        <a:spcBef>
          <a:spcPct val="0"/>
        </a:spcBef>
        <a:spcAft>
          <a:spcPct val="0"/>
        </a:spcAft>
        <a:defRPr sz="4000">
          <a:solidFill>
            <a:schemeClr val="tx2"/>
          </a:solidFill>
          <a:latin typeface="Arial" panose="020B0604020202020204" pitchFamily="34" charset="0"/>
        </a:defRPr>
      </a:lvl7pPr>
      <a:lvl8pPr marL="1371600" algn="l" rtl="0" fontAlgn="base">
        <a:spcBef>
          <a:spcPct val="0"/>
        </a:spcBef>
        <a:spcAft>
          <a:spcPct val="0"/>
        </a:spcAft>
        <a:defRPr sz="4000">
          <a:solidFill>
            <a:schemeClr val="tx2"/>
          </a:solidFill>
          <a:latin typeface="Arial" panose="020B0604020202020204" pitchFamily="34" charset="0"/>
        </a:defRPr>
      </a:lvl8pPr>
      <a:lvl9pPr marL="1828800" algn="l" rtl="0" fontAlgn="base">
        <a:spcBef>
          <a:spcPct val="0"/>
        </a:spcBef>
        <a:spcAft>
          <a:spcPct val="0"/>
        </a:spcAft>
        <a:defRPr sz="4000">
          <a:solidFill>
            <a:schemeClr val="tx2"/>
          </a:solidFill>
          <a:latin typeface="Arial" panose="020B0604020202020204" pitchFamily="34" charset="0"/>
        </a:defRPr>
      </a:lvl9pPr>
    </p:titleStyle>
    <p:bodyStyle>
      <a:lvl1pPr marL="182563" indent="-182563" algn="l" rtl="0" eaLnBrk="0" fontAlgn="base" hangingPunct="0">
        <a:spcBef>
          <a:spcPct val="20000"/>
        </a:spcBef>
        <a:spcAft>
          <a:spcPct val="0"/>
        </a:spcAft>
        <a:buClr>
          <a:schemeClr val="tx1"/>
        </a:buClr>
        <a:buSzPct val="85000"/>
        <a:buFont typeface="Arial" panose="020B0604020202020204" pitchFamily="34" charset="0"/>
        <a:buChar char="•"/>
        <a:defRPr sz="2400" kern="1200">
          <a:solidFill>
            <a:schemeClr val="tx1"/>
          </a:solidFill>
          <a:latin typeface="Calibri Light" panose="020F0302020204030204" pitchFamily="34" charset="0"/>
          <a:ea typeface="+mn-ea"/>
          <a:cs typeface="Calibri Light" panose="020F0302020204030204" pitchFamily="34" charset="0"/>
        </a:defRPr>
      </a:lvl1pPr>
      <a:lvl2pPr marL="457200" indent="-182563" algn="l" rtl="0" eaLnBrk="0" fontAlgn="base" hangingPunct="0">
        <a:spcBef>
          <a:spcPct val="20000"/>
        </a:spcBef>
        <a:spcAft>
          <a:spcPct val="0"/>
        </a:spcAft>
        <a:buClr>
          <a:schemeClr val="tx1"/>
        </a:buClr>
        <a:buSzPct val="85000"/>
        <a:buFont typeface="Arial" panose="020B0604020202020204" pitchFamily="34" charset="0"/>
        <a:buChar char="•"/>
        <a:defRPr sz="2000" kern="1200">
          <a:solidFill>
            <a:schemeClr val="tx1"/>
          </a:solidFill>
          <a:latin typeface="Calibri Light" panose="020F0302020204030204" pitchFamily="34" charset="0"/>
          <a:ea typeface="+mn-ea"/>
          <a:cs typeface="Calibri Light" panose="020F0302020204030204" pitchFamily="34" charset="0"/>
        </a:defRPr>
      </a:lvl2pPr>
      <a:lvl3pPr marL="730250" indent="-182563" algn="l" rtl="0" eaLnBrk="0" fontAlgn="base" hangingPunct="0">
        <a:spcBef>
          <a:spcPct val="20000"/>
        </a:spcBef>
        <a:spcAft>
          <a:spcPct val="0"/>
        </a:spcAft>
        <a:buClr>
          <a:schemeClr val="tx1"/>
        </a:buClr>
        <a:buSzPct val="90000"/>
        <a:buFont typeface="Arial" panose="020B0604020202020204" pitchFamily="34" charset="0"/>
        <a:buChar char="•"/>
        <a:defRPr kern="1200">
          <a:solidFill>
            <a:schemeClr val="tx1"/>
          </a:solidFill>
          <a:latin typeface="Calibri Light" panose="020F0302020204030204" pitchFamily="34" charset="0"/>
          <a:ea typeface="+mn-ea"/>
          <a:cs typeface="Calibri Light" panose="020F0302020204030204" pitchFamily="34" charset="0"/>
        </a:defRPr>
      </a:lvl3pPr>
      <a:lvl4pPr marL="1004888" indent="-182563"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Calibri Light" panose="020F0302020204030204" pitchFamily="34" charset="0"/>
          <a:ea typeface="+mn-ea"/>
          <a:cs typeface="Calibri Light" panose="020F0302020204030204" pitchFamily="34" charset="0"/>
        </a:defRPr>
      </a:lvl4pPr>
      <a:lvl5pPr marL="1187450" indent="-136525" algn="l" rtl="0" eaLnBrk="0" fontAlgn="base" hangingPunct="0">
        <a:spcBef>
          <a:spcPct val="20000"/>
        </a:spcBef>
        <a:spcAft>
          <a:spcPct val="0"/>
        </a:spcAft>
        <a:buClr>
          <a:schemeClr val="tx1"/>
        </a:buClr>
        <a:buSzPct val="100000"/>
        <a:buFont typeface="Arial" panose="020B0604020202020204" pitchFamily="34" charset="0"/>
        <a:buChar char="•"/>
        <a:defRPr sz="1400" kern="1200">
          <a:solidFill>
            <a:schemeClr val="tx1"/>
          </a:solidFill>
          <a:latin typeface="Calibri Light" panose="020F0302020204030204" pitchFamily="34" charset="0"/>
          <a:ea typeface="+mn-ea"/>
          <a:cs typeface="Calibri Light" panose="020F0302020204030204" pitchFamily="34" charset="0"/>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4.tmp"/><Relationship Id="rId4" Type="http://schemas.openxmlformats.org/officeDocument/2006/relationships/image" Target="../media/image15.svg"/></Relationships>
</file>

<file path=ppt/slides/_rels/slide11.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17.sv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4.tmp"/><Relationship Id="rId4" Type="http://schemas.openxmlformats.org/officeDocument/2006/relationships/image" Target="../media/image19.svg"/></Relationships>
</file>

<file path=ppt/slides/_rels/slide13.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21.svg"/><Relationship Id="rId4" Type="http://schemas.openxmlformats.org/officeDocument/2006/relationships/image" Target="../media/image20.png"/></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4.tmp"/><Relationship Id="rId4" Type="http://schemas.openxmlformats.org/officeDocument/2006/relationships/image" Target="../media/image23.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app=desktop&amp;v=kQqBfo-WsTw&amp;feature=youtu.be"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4.tmp"/></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4.tmp"/><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4.tmp"/><Relationship Id="rId4" Type="http://schemas.openxmlformats.org/officeDocument/2006/relationships/image" Target="../media/image9.sv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4.tmp"/><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13.sv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FE2D064-7F8B-4292-AE16-8D60294C5A5B}"/>
              </a:ext>
            </a:extLst>
          </p:cNvPr>
          <p:cNvSpPr>
            <a:spLocks noGrp="1"/>
          </p:cNvSpPr>
          <p:nvPr>
            <p:ph type="ctrTitle"/>
          </p:nvPr>
        </p:nvSpPr>
        <p:spPr>
          <a:xfrm>
            <a:off x="525584" y="744583"/>
            <a:ext cx="8030587" cy="5368834"/>
          </a:xfrm>
        </p:spPr>
        <p:txBody>
          <a:bodyPr>
            <a:normAutofit fontScale="90000"/>
          </a:bodyPr>
          <a:lstStyle/>
          <a:p>
            <a:pPr algn="ctr"/>
            <a:r>
              <a:rPr lang="en-US" dirty="0"/>
              <a:t>True Blue in the Cafeteria</a:t>
            </a:r>
            <a:br>
              <a:rPr lang="en-US" dirty="0"/>
            </a:br>
            <a:br>
              <a:rPr lang="en-US" dirty="0"/>
            </a:br>
            <a:br>
              <a:rPr lang="en-US" dirty="0"/>
            </a:br>
            <a:br>
              <a:rPr lang="en-US" dirty="0"/>
            </a:br>
            <a:br>
              <a:rPr lang="en-US" dirty="0"/>
            </a:br>
            <a:r>
              <a:rPr lang="en-US" sz="4400" dirty="0"/>
              <a:t>Adapted from Samuel A. Smith Elementary School</a:t>
            </a:r>
          </a:p>
        </p:txBody>
      </p:sp>
      <p:sp>
        <p:nvSpPr>
          <p:cNvPr id="8" name="Footer Placeholder 4">
            <a:extLst>
              <a:ext uri="{FF2B5EF4-FFF2-40B4-BE49-F238E27FC236}">
                <a16:creationId xmlns:a16="http://schemas.microsoft.com/office/drawing/2014/main" id="{6FADD19B-16E8-41F8-96C4-8442C3ACA4F3}"/>
              </a:ext>
            </a:extLst>
          </p:cNvPr>
          <p:cNvSpPr>
            <a:spLocks noGrp="1"/>
          </p:cNvSpPr>
          <p:nvPr>
            <p:ph type="ftr" sz="quarter" idx="3"/>
          </p:nvPr>
        </p:nvSpPr>
        <p:spPr bwMode="auto">
          <a:xfrm>
            <a:off x="5844618" y="6617616"/>
            <a:ext cx="3299381" cy="21022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600" b="0" i="0" u="none" strike="noStrike" kern="1200" cap="none" spc="0" normalizeH="0" baseline="0" noProof="0">
                <a:ln>
                  <a:noFill/>
                </a:ln>
                <a:solidFill>
                  <a:srgbClr val="000000"/>
                </a:solidFill>
                <a:effectLst/>
                <a:uLnTx/>
                <a:uFillTx/>
                <a:latin typeface="Arial" panose="020B0604020202020204" pitchFamily="34" charset="0"/>
                <a:ea typeface="+mn-ea"/>
                <a:cs typeface="+mn-cs"/>
              </a:rPr>
              <a:t>In partnership with NJDOE OSE funded by IDEA funds - Part B 2020-2021</a:t>
            </a:r>
            <a:endParaRPr kumimoji="0" lang="en-US" altLang="en-US" sz="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pic>
        <p:nvPicPr>
          <p:cNvPr id="10" name="Picture 9" descr="A picture containing text&#10;&#10;Description automatically generated">
            <a:extLst>
              <a:ext uri="{FF2B5EF4-FFF2-40B4-BE49-F238E27FC236}">
                <a16:creationId xmlns:a16="http://schemas.microsoft.com/office/drawing/2014/main" id="{3772767C-F1C6-4528-AF3A-A80762558B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7893" y="2309656"/>
            <a:ext cx="2248214" cy="2238687"/>
          </a:xfrm>
          <a:prstGeom prst="rect">
            <a:avLst/>
          </a:prstGeom>
        </p:spPr>
      </p:pic>
    </p:spTree>
    <p:extLst>
      <p:ext uri="{BB962C8B-B14F-4D97-AF65-F5344CB8AC3E}">
        <p14:creationId xmlns:p14="http://schemas.microsoft.com/office/powerpoint/2010/main" val="3409075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30162"/>
            <a:ext cx="9144000" cy="990600"/>
          </a:xfrm>
        </p:spPr>
        <p:txBody>
          <a:bodyPr anchor="ctr">
            <a:noAutofit/>
          </a:bodyPr>
          <a:lstStyle/>
          <a:p>
            <a:pPr algn="ctr"/>
            <a:r>
              <a:rPr lang="en-US" dirty="0"/>
              <a:t>True Blue or Not True Blue?</a:t>
            </a:r>
          </a:p>
        </p:txBody>
      </p:sp>
      <p:pic>
        <p:nvPicPr>
          <p:cNvPr id="5" name="Graphic 4" descr="Ear with solid fill">
            <a:extLst>
              <a:ext uri="{FF2B5EF4-FFF2-40B4-BE49-F238E27FC236}">
                <a16:creationId xmlns:a16="http://schemas.microsoft.com/office/drawing/2014/main" id="{CFE5E7AA-47A3-4CD7-B5ED-DEBCE6E604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3400" y="1023256"/>
            <a:ext cx="4038600" cy="4038600"/>
          </a:xfrm>
          <a:prstGeom prst="rect">
            <a:avLst/>
          </a:prstGeom>
        </p:spPr>
      </p:pic>
      <p:sp>
        <p:nvSpPr>
          <p:cNvPr id="7" name="Text Placeholder 6">
            <a:extLst>
              <a:ext uri="{FF2B5EF4-FFF2-40B4-BE49-F238E27FC236}">
                <a16:creationId xmlns:a16="http://schemas.microsoft.com/office/drawing/2014/main" id="{F9F2A320-D012-416E-8E5D-91AAD4816B81}"/>
              </a:ext>
            </a:extLst>
          </p:cNvPr>
          <p:cNvSpPr>
            <a:spLocks noGrp="1"/>
          </p:cNvSpPr>
          <p:nvPr>
            <p:ph sz="half" idx="2"/>
          </p:nvPr>
        </p:nvSpPr>
        <p:spPr>
          <a:xfrm>
            <a:off x="252548" y="5142411"/>
            <a:ext cx="4600303" cy="692333"/>
          </a:xfrm>
        </p:spPr>
        <p:txBody>
          <a:bodyPr wrap="square" anchor="t">
            <a:noAutofit/>
          </a:bodyPr>
          <a:lstStyle/>
          <a:p>
            <a:pPr marL="0" indent="0">
              <a:buNone/>
            </a:pPr>
            <a:r>
              <a:rPr lang="en-US" sz="3200" dirty="0"/>
              <a:t>Following adult directions</a:t>
            </a:r>
          </a:p>
          <a:p>
            <a:endParaRPr lang="en-US" dirty="0"/>
          </a:p>
          <a:p>
            <a:pPr marL="0" indent="0">
              <a:buNone/>
            </a:pPr>
            <a:endParaRPr lang="en-US" dirty="0"/>
          </a:p>
          <a:p>
            <a:endParaRPr lang="en-US" dirty="0"/>
          </a:p>
          <a:p>
            <a:pPr marL="0" indent="0">
              <a:buNone/>
            </a:pPr>
            <a:endParaRPr lang="en-US" dirty="0"/>
          </a:p>
          <a:p>
            <a:endParaRPr lang="en-US" dirty="0"/>
          </a:p>
        </p:txBody>
      </p:sp>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pic>
        <p:nvPicPr>
          <p:cNvPr id="6" name="Content Placeholder 4" descr="A picture containing text&#10;&#10;Description automatically generated">
            <a:extLst>
              <a:ext uri="{FF2B5EF4-FFF2-40B4-BE49-F238E27FC236}">
                <a16:creationId xmlns:a16="http://schemas.microsoft.com/office/drawing/2014/main" id="{5778D038-C6A1-410B-81EE-371745FDE58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1208314"/>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Content Placeholder 4" descr="A picture containing text&#10;&#10;Description automatically generated">
            <a:extLst>
              <a:ext uri="{FF2B5EF4-FFF2-40B4-BE49-F238E27FC236}">
                <a16:creationId xmlns:a16="http://schemas.microsoft.com/office/drawing/2014/main" id="{272093CD-15F2-4933-ACEA-7ACE5DFBC2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3666310"/>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quot;Not Allowed&quot; Symbol 8">
            <a:extLst>
              <a:ext uri="{FF2B5EF4-FFF2-40B4-BE49-F238E27FC236}">
                <a16:creationId xmlns:a16="http://schemas.microsoft.com/office/drawing/2014/main" id="{B0C59B23-28E8-4AD0-87EE-59AD7FC61E58}"/>
              </a:ext>
            </a:extLst>
          </p:cNvPr>
          <p:cNvSpPr/>
          <p:nvPr/>
        </p:nvSpPr>
        <p:spPr>
          <a:xfrm>
            <a:off x="5802652" y="3574870"/>
            <a:ext cx="2459558" cy="2351314"/>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137823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4" descr="A picture containing text&#10;&#10;Description automatically generated">
            <a:extLst>
              <a:ext uri="{FF2B5EF4-FFF2-40B4-BE49-F238E27FC236}">
                <a16:creationId xmlns:a16="http://schemas.microsoft.com/office/drawing/2014/main" id="{B8AEA761-D6E4-4BCE-90F7-A70F32FB1A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5943600" y="3938452"/>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990600"/>
          </a:xfrm>
        </p:spPr>
        <p:txBody>
          <a:bodyPr anchor="ctr">
            <a:noAutofit/>
          </a:bodyPr>
          <a:lstStyle/>
          <a:p>
            <a:pPr algn="ctr"/>
            <a:r>
              <a:rPr lang="en-US" dirty="0"/>
              <a:t>True Blue or Not True Blue?</a:t>
            </a:r>
          </a:p>
        </p:txBody>
      </p:sp>
      <p:pic>
        <p:nvPicPr>
          <p:cNvPr id="5" name="Graphic 4" descr="Megaphone with solid fill">
            <a:extLst>
              <a:ext uri="{FF2B5EF4-FFF2-40B4-BE49-F238E27FC236}">
                <a16:creationId xmlns:a16="http://schemas.microsoft.com/office/drawing/2014/main" id="{8CA7328E-FC88-418F-A1E9-B7733216B67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2697" y="615479"/>
            <a:ext cx="4038600" cy="4038600"/>
          </a:xfrm>
          <a:prstGeom prst="rect">
            <a:avLst/>
          </a:prstGeom>
        </p:spPr>
      </p:pic>
      <p:sp>
        <p:nvSpPr>
          <p:cNvPr id="7" name="Text Placeholder 6">
            <a:extLst>
              <a:ext uri="{FF2B5EF4-FFF2-40B4-BE49-F238E27FC236}">
                <a16:creationId xmlns:a16="http://schemas.microsoft.com/office/drawing/2014/main" id="{F9F2A320-D012-416E-8E5D-91AAD4816B81}"/>
              </a:ext>
            </a:extLst>
          </p:cNvPr>
          <p:cNvSpPr>
            <a:spLocks noGrp="1"/>
          </p:cNvSpPr>
          <p:nvPr>
            <p:ph sz="half" idx="2"/>
          </p:nvPr>
        </p:nvSpPr>
        <p:spPr>
          <a:xfrm>
            <a:off x="1291045" y="4654079"/>
            <a:ext cx="1870166" cy="779653"/>
          </a:xfrm>
        </p:spPr>
        <p:txBody>
          <a:bodyPr wrap="square" anchor="t">
            <a:normAutofit/>
          </a:bodyPr>
          <a:lstStyle/>
          <a:p>
            <a:pPr marL="0" indent="0">
              <a:buNone/>
            </a:pPr>
            <a:r>
              <a:rPr lang="en-US" sz="3200" dirty="0"/>
              <a:t>Yelling</a:t>
            </a:r>
          </a:p>
          <a:p>
            <a:pPr marL="0" indent="0">
              <a:buNone/>
            </a:pPr>
            <a:endParaRPr lang="en-US" b="1" dirty="0"/>
          </a:p>
          <a:p>
            <a:endParaRPr lang="en-US" b="1" dirty="0"/>
          </a:p>
          <a:p>
            <a:pPr marL="0" indent="0">
              <a:buNone/>
            </a:pPr>
            <a:endParaRPr lang="en-US" b="1" dirty="0"/>
          </a:p>
          <a:p>
            <a:endParaRPr lang="en-US" b="1" dirty="0"/>
          </a:p>
        </p:txBody>
      </p:sp>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sp>
        <p:nvSpPr>
          <p:cNvPr id="6" name="&quot;Not Allowed&quot; Symbol 5">
            <a:extLst>
              <a:ext uri="{FF2B5EF4-FFF2-40B4-BE49-F238E27FC236}">
                <a16:creationId xmlns:a16="http://schemas.microsoft.com/office/drawing/2014/main" id="{D2857C36-F675-470D-B974-3FB7A6F3BCAC}"/>
              </a:ext>
            </a:extLst>
          </p:cNvPr>
          <p:cNvSpPr/>
          <p:nvPr/>
        </p:nvSpPr>
        <p:spPr>
          <a:xfrm>
            <a:off x="5802652" y="3827417"/>
            <a:ext cx="2459558" cy="2351314"/>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8" name="Content Placeholder 4" descr="A picture containing text&#10;&#10;Description automatically generated">
            <a:extLst>
              <a:ext uri="{FF2B5EF4-FFF2-40B4-BE49-F238E27FC236}">
                <a16:creationId xmlns:a16="http://schemas.microsoft.com/office/drawing/2014/main" id="{EC25B6F6-506B-432F-88EE-C76BE0F219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5943600" y="1208314"/>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4235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990600"/>
          </a:xfrm>
        </p:spPr>
        <p:txBody>
          <a:bodyPr anchor="ctr">
            <a:noAutofit/>
          </a:bodyPr>
          <a:lstStyle/>
          <a:p>
            <a:pPr algn="ctr"/>
            <a:r>
              <a:rPr lang="en-US" dirty="0"/>
              <a:t>True Blue or Not True Blue?</a:t>
            </a:r>
          </a:p>
        </p:txBody>
      </p:sp>
      <p:pic>
        <p:nvPicPr>
          <p:cNvPr id="8" name="Graphic 7" descr="Spilt/Cracked Glass Of Milk with solid fill">
            <a:extLst>
              <a:ext uri="{FF2B5EF4-FFF2-40B4-BE49-F238E27FC236}">
                <a16:creationId xmlns:a16="http://schemas.microsoft.com/office/drawing/2014/main" id="{200B3C97-2DD5-4DA4-805E-AD42F3963A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7201" y="1085742"/>
            <a:ext cx="4038600" cy="4038600"/>
          </a:xfrm>
          <a:prstGeom prst="rect">
            <a:avLst/>
          </a:prstGeom>
        </p:spPr>
      </p:pic>
      <p:sp>
        <p:nvSpPr>
          <p:cNvPr id="7" name="Text Placeholder 6">
            <a:extLst>
              <a:ext uri="{FF2B5EF4-FFF2-40B4-BE49-F238E27FC236}">
                <a16:creationId xmlns:a16="http://schemas.microsoft.com/office/drawing/2014/main" id="{F9F2A320-D012-416E-8E5D-91AAD4816B81}"/>
              </a:ext>
            </a:extLst>
          </p:cNvPr>
          <p:cNvSpPr>
            <a:spLocks noGrp="1"/>
          </p:cNvSpPr>
          <p:nvPr>
            <p:ph sz="half" idx="2"/>
          </p:nvPr>
        </p:nvSpPr>
        <p:spPr>
          <a:xfrm>
            <a:off x="583476" y="5007193"/>
            <a:ext cx="4889862" cy="765066"/>
          </a:xfrm>
        </p:spPr>
        <p:txBody>
          <a:bodyPr wrap="square" anchor="t">
            <a:normAutofit/>
          </a:bodyPr>
          <a:lstStyle/>
          <a:p>
            <a:pPr marL="0" indent="0">
              <a:buNone/>
            </a:pPr>
            <a:r>
              <a:rPr lang="en-US" sz="3200" dirty="0"/>
              <a:t>Leaving trash or food behind</a:t>
            </a:r>
          </a:p>
          <a:p>
            <a:endParaRPr lang="en-US" sz="3200" dirty="0"/>
          </a:p>
          <a:p>
            <a:pPr marL="0" indent="0">
              <a:buNone/>
            </a:pPr>
            <a:endParaRPr lang="en-US" sz="3200" dirty="0"/>
          </a:p>
          <a:p>
            <a:endParaRPr lang="en-US" sz="3200" dirty="0"/>
          </a:p>
        </p:txBody>
      </p:sp>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pic>
        <p:nvPicPr>
          <p:cNvPr id="6" name="Content Placeholder 4" descr="A picture containing text&#10;&#10;Description automatically generated">
            <a:extLst>
              <a:ext uri="{FF2B5EF4-FFF2-40B4-BE49-F238E27FC236}">
                <a16:creationId xmlns:a16="http://schemas.microsoft.com/office/drawing/2014/main" id="{D9DC3CE4-7933-488C-904B-5DF6C413D1B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1208314"/>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Content Placeholder 4" descr="A picture containing text&#10;&#10;Description automatically generated">
            <a:extLst>
              <a:ext uri="{FF2B5EF4-FFF2-40B4-BE49-F238E27FC236}">
                <a16:creationId xmlns:a16="http://schemas.microsoft.com/office/drawing/2014/main" id="{3195E714-8904-4A76-94D9-0DC39D15F87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3918857"/>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quot;Not Allowed&quot; Symbol 9">
            <a:extLst>
              <a:ext uri="{FF2B5EF4-FFF2-40B4-BE49-F238E27FC236}">
                <a16:creationId xmlns:a16="http://schemas.microsoft.com/office/drawing/2014/main" id="{6E48B189-8298-4FA6-ABB4-7E1529078913}"/>
              </a:ext>
            </a:extLst>
          </p:cNvPr>
          <p:cNvSpPr/>
          <p:nvPr/>
        </p:nvSpPr>
        <p:spPr>
          <a:xfrm>
            <a:off x="5802652" y="3827417"/>
            <a:ext cx="2459558" cy="2351314"/>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66720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4" descr="A picture containing text&#10;&#10;Description automatically generated">
            <a:extLst>
              <a:ext uri="{FF2B5EF4-FFF2-40B4-BE49-F238E27FC236}">
                <a16:creationId xmlns:a16="http://schemas.microsoft.com/office/drawing/2014/main" id="{D6550A56-CA05-464C-9135-1561D0B563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5943600" y="3918857"/>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990600"/>
          </a:xfrm>
        </p:spPr>
        <p:txBody>
          <a:bodyPr anchor="ctr">
            <a:noAutofit/>
          </a:bodyPr>
          <a:lstStyle/>
          <a:p>
            <a:pPr algn="ctr"/>
            <a:r>
              <a:rPr lang="en-US" dirty="0"/>
              <a:t>True Blue or Not True Blue?</a:t>
            </a:r>
          </a:p>
        </p:txBody>
      </p:sp>
      <p:pic>
        <p:nvPicPr>
          <p:cNvPr id="6" name="Graphic 5" descr="No Touch with solid fill">
            <a:extLst>
              <a:ext uri="{FF2B5EF4-FFF2-40B4-BE49-F238E27FC236}">
                <a16:creationId xmlns:a16="http://schemas.microsoft.com/office/drawing/2014/main" id="{7EEFAD48-031B-4076-99E7-7DFB7FB75FC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26571" y="990600"/>
            <a:ext cx="4038600" cy="4038600"/>
          </a:xfrm>
          <a:prstGeom prst="rect">
            <a:avLst/>
          </a:prstGeom>
        </p:spPr>
      </p:pic>
      <p:sp>
        <p:nvSpPr>
          <p:cNvPr id="7" name="Text Placeholder 6">
            <a:extLst>
              <a:ext uri="{FF2B5EF4-FFF2-40B4-BE49-F238E27FC236}">
                <a16:creationId xmlns:a16="http://schemas.microsoft.com/office/drawing/2014/main" id="{F9F2A320-D012-416E-8E5D-91AAD4816B81}"/>
              </a:ext>
            </a:extLst>
          </p:cNvPr>
          <p:cNvSpPr>
            <a:spLocks noGrp="1"/>
          </p:cNvSpPr>
          <p:nvPr>
            <p:ph sz="half" idx="2"/>
          </p:nvPr>
        </p:nvSpPr>
        <p:spPr>
          <a:xfrm>
            <a:off x="533400" y="4861324"/>
            <a:ext cx="4038600" cy="1158476"/>
          </a:xfrm>
        </p:spPr>
        <p:txBody>
          <a:bodyPr wrap="square" anchor="t">
            <a:normAutofit/>
          </a:bodyPr>
          <a:lstStyle/>
          <a:p>
            <a:pPr marL="0" indent="0" algn="ctr">
              <a:buNone/>
            </a:pPr>
            <a:r>
              <a:rPr lang="en-US" sz="3200" dirty="0"/>
              <a:t>Getting up without permission</a:t>
            </a:r>
          </a:p>
          <a:p>
            <a:pPr marL="0" indent="0">
              <a:buNone/>
            </a:pPr>
            <a:endParaRPr lang="en-US" b="1" dirty="0"/>
          </a:p>
          <a:p>
            <a:endParaRPr lang="en-US" b="1" dirty="0"/>
          </a:p>
          <a:p>
            <a:pPr marL="0" indent="0">
              <a:buNone/>
            </a:pPr>
            <a:endParaRPr lang="en-US" b="1" dirty="0"/>
          </a:p>
          <a:p>
            <a:endParaRPr lang="en-US" b="1" dirty="0"/>
          </a:p>
        </p:txBody>
      </p:sp>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sp>
        <p:nvSpPr>
          <p:cNvPr id="8" name="&quot;Not Allowed&quot; Symbol 7">
            <a:extLst>
              <a:ext uri="{FF2B5EF4-FFF2-40B4-BE49-F238E27FC236}">
                <a16:creationId xmlns:a16="http://schemas.microsoft.com/office/drawing/2014/main" id="{F8202607-BA49-426D-A589-2165B5F4D58D}"/>
              </a:ext>
            </a:extLst>
          </p:cNvPr>
          <p:cNvSpPr/>
          <p:nvPr/>
        </p:nvSpPr>
        <p:spPr>
          <a:xfrm>
            <a:off x="5802652" y="3827417"/>
            <a:ext cx="2459558" cy="2351314"/>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9" name="Content Placeholder 4" descr="A picture containing text&#10;&#10;Description automatically generated">
            <a:extLst>
              <a:ext uri="{FF2B5EF4-FFF2-40B4-BE49-F238E27FC236}">
                <a16:creationId xmlns:a16="http://schemas.microsoft.com/office/drawing/2014/main" id="{52AEE1D5-D514-4677-B34F-D8C1E2CA99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5943600" y="1208314"/>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3168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990600"/>
          </a:xfrm>
        </p:spPr>
        <p:txBody>
          <a:bodyPr anchor="ctr">
            <a:noAutofit/>
          </a:bodyPr>
          <a:lstStyle/>
          <a:p>
            <a:pPr algn="ctr"/>
            <a:r>
              <a:rPr lang="en-US" dirty="0"/>
              <a:t>True Blue or Not True Blue?</a:t>
            </a:r>
          </a:p>
        </p:txBody>
      </p:sp>
      <p:pic>
        <p:nvPicPr>
          <p:cNvPr id="5" name="Graphic 4" descr="Bento Box with solid fill">
            <a:extLst>
              <a:ext uri="{FF2B5EF4-FFF2-40B4-BE49-F238E27FC236}">
                <a16:creationId xmlns:a16="http://schemas.microsoft.com/office/drawing/2014/main" id="{D7151063-99E2-4AA5-B8BC-63CE3848C69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7383" y="854529"/>
            <a:ext cx="4038600" cy="4038600"/>
          </a:xfrm>
          <a:prstGeom prst="rect">
            <a:avLst/>
          </a:prstGeom>
        </p:spPr>
      </p:pic>
      <p:sp>
        <p:nvSpPr>
          <p:cNvPr id="7" name="Text Placeholder 6">
            <a:extLst>
              <a:ext uri="{FF2B5EF4-FFF2-40B4-BE49-F238E27FC236}">
                <a16:creationId xmlns:a16="http://schemas.microsoft.com/office/drawing/2014/main" id="{F9F2A320-D012-416E-8E5D-91AAD4816B81}"/>
              </a:ext>
            </a:extLst>
          </p:cNvPr>
          <p:cNvSpPr>
            <a:spLocks noGrp="1"/>
          </p:cNvSpPr>
          <p:nvPr>
            <p:ph sz="half" idx="2"/>
          </p:nvPr>
        </p:nvSpPr>
        <p:spPr>
          <a:xfrm>
            <a:off x="533400" y="4563056"/>
            <a:ext cx="4038600" cy="1184602"/>
          </a:xfrm>
        </p:spPr>
        <p:txBody>
          <a:bodyPr wrap="square" anchor="t">
            <a:noAutofit/>
          </a:bodyPr>
          <a:lstStyle/>
          <a:p>
            <a:pPr marL="0" indent="0" algn="ctr">
              <a:buNone/>
            </a:pPr>
            <a:r>
              <a:rPr lang="en-US" sz="3200" dirty="0"/>
              <a:t>Keeping your hands, feet and objects to yourself</a:t>
            </a:r>
          </a:p>
          <a:p>
            <a:pPr marL="0" indent="0" algn="ctr">
              <a:buNone/>
            </a:pPr>
            <a:endParaRPr lang="en-US" sz="3200" dirty="0"/>
          </a:p>
          <a:p>
            <a:pPr algn="ctr"/>
            <a:endParaRPr lang="en-US" sz="3200" dirty="0"/>
          </a:p>
          <a:p>
            <a:pPr marL="0" indent="0" algn="ctr">
              <a:buNone/>
            </a:pPr>
            <a:endParaRPr lang="en-US" sz="3200" dirty="0"/>
          </a:p>
          <a:p>
            <a:pPr algn="ctr"/>
            <a:endParaRPr lang="en-US" sz="3200" dirty="0"/>
          </a:p>
        </p:txBody>
      </p:sp>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pic>
        <p:nvPicPr>
          <p:cNvPr id="6" name="Content Placeholder 4" descr="A picture containing text&#10;&#10;Description automatically generated">
            <a:extLst>
              <a:ext uri="{FF2B5EF4-FFF2-40B4-BE49-F238E27FC236}">
                <a16:creationId xmlns:a16="http://schemas.microsoft.com/office/drawing/2014/main" id="{FDBBECA1-1B62-4A68-92E3-11D419D7DAE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1208314"/>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Content Placeholder 4" descr="A picture containing text&#10;&#10;Description automatically generated">
            <a:extLst>
              <a:ext uri="{FF2B5EF4-FFF2-40B4-BE49-F238E27FC236}">
                <a16:creationId xmlns:a16="http://schemas.microsoft.com/office/drawing/2014/main" id="{6A40D035-37DD-4FCC-B3C4-47E850D910A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3918857"/>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quot;Not Allowed&quot; Symbol 8">
            <a:extLst>
              <a:ext uri="{FF2B5EF4-FFF2-40B4-BE49-F238E27FC236}">
                <a16:creationId xmlns:a16="http://schemas.microsoft.com/office/drawing/2014/main" id="{55EAD3DB-279C-48E6-AF1C-495B7944C3EB}"/>
              </a:ext>
            </a:extLst>
          </p:cNvPr>
          <p:cNvSpPr/>
          <p:nvPr/>
        </p:nvSpPr>
        <p:spPr>
          <a:xfrm>
            <a:off x="5802652" y="3827417"/>
            <a:ext cx="2459558" cy="2351314"/>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05851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F84F09-25F8-4E1A-8289-8C6FEE753E70}"/>
              </a:ext>
            </a:extLst>
          </p:cNvPr>
          <p:cNvSpPr>
            <a:spLocks noGrp="1"/>
          </p:cNvSpPr>
          <p:nvPr>
            <p:ph idx="1"/>
          </p:nvPr>
        </p:nvSpPr>
        <p:spPr>
          <a:xfrm>
            <a:off x="-1" y="1907176"/>
            <a:ext cx="9144001" cy="3960223"/>
          </a:xfrm>
        </p:spPr>
        <p:txBody>
          <a:bodyPr/>
          <a:lstStyle/>
          <a:p>
            <a:pPr marL="91440" lvl="0">
              <a:spcBef>
                <a:spcPts val="0"/>
              </a:spcBef>
            </a:pPr>
            <a:r>
              <a:rPr lang="en-US" sz="3200" dirty="0"/>
              <a:t>Why did you think it is important that everyone keeps their hands, feet, and objects to themselves in the cafeteria?</a:t>
            </a:r>
          </a:p>
          <a:p>
            <a:pPr marL="91440" lvl="0" indent="0">
              <a:spcBef>
                <a:spcPts val="0"/>
              </a:spcBef>
              <a:buNone/>
            </a:pPr>
            <a:endParaRPr lang="en-US" sz="3000" dirty="0"/>
          </a:p>
        </p:txBody>
      </p:sp>
      <p:sp>
        <p:nvSpPr>
          <p:cNvPr id="4" name="Footer Placeholder 3">
            <a:extLst>
              <a:ext uri="{FF2B5EF4-FFF2-40B4-BE49-F238E27FC236}">
                <a16:creationId xmlns:a16="http://schemas.microsoft.com/office/drawing/2014/main" id="{88AE2A6C-CE40-4FC1-A7D8-C6E5C7EA4762}"/>
              </a:ext>
            </a:extLst>
          </p:cNvPr>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black"/>
                </a:solidFill>
                <a:effectLst/>
                <a:uLnTx/>
                <a:uFillTx/>
                <a:latin typeface="Arial"/>
                <a:ea typeface="+mn-ea"/>
                <a:cs typeface="+mn-cs"/>
              </a:rPr>
              <a:t>In partnership with NJDOE OSE funded by IDEA funds - Part B 2020-2021</a:t>
            </a:r>
            <a:endParaRPr kumimoji="0" lang="en-US" sz="6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Title 5">
            <a:extLst>
              <a:ext uri="{FF2B5EF4-FFF2-40B4-BE49-F238E27FC236}">
                <a16:creationId xmlns:a16="http://schemas.microsoft.com/office/drawing/2014/main" id="{C9285B18-5EBC-4BC8-ABCF-E451A6961760}"/>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130349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CC906-A6D4-4670-BCF6-3B11AD6DAA6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DF84F09-25F8-4E1A-8289-8C6FEE753E70}"/>
              </a:ext>
            </a:extLst>
          </p:cNvPr>
          <p:cNvSpPr>
            <a:spLocks noGrp="1"/>
          </p:cNvSpPr>
          <p:nvPr>
            <p:ph idx="1"/>
          </p:nvPr>
        </p:nvSpPr>
        <p:spPr>
          <a:xfrm>
            <a:off x="-17463" y="1907176"/>
            <a:ext cx="9161463" cy="3960223"/>
          </a:xfrm>
        </p:spPr>
        <p:txBody>
          <a:bodyPr/>
          <a:lstStyle/>
          <a:p>
            <a:pPr marL="91440" lvl="0" indent="0">
              <a:spcBef>
                <a:spcPts val="0"/>
              </a:spcBef>
              <a:buNone/>
            </a:pPr>
            <a:endParaRPr lang="en-US" sz="3000" dirty="0"/>
          </a:p>
          <a:p>
            <a:pPr marL="91440" lvl="0">
              <a:spcBef>
                <a:spcPts val="0"/>
              </a:spcBef>
            </a:pPr>
            <a:r>
              <a:rPr lang="en-US" sz="3200" dirty="0"/>
              <a:t>What would happen if no one cleaned up their area?</a:t>
            </a:r>
          </a:p>
          <a:p>
            <a:pPr marL="91440" lvl="0" indent="0">
              <a:spcBef>
                <a:spcPts val="0"/>
              </a:spcBef>
              <a:buNone/>
            </a:pPr>
            <a:endParaRPr lang="en-US" sz="3000" dirty="0"/>
          </a:p>
        </p:txBody>
      </p:sp>
      <p:sp>
        <p:nvSpPr>
          <p:cNvPr id="4" name="Footer Placeholder 3">
            <a:extLst>
              <a:ext uri="{FF2B5EF4-FFF2-40B4-BE49-F238E27FC236}">
                <a16:creationId xmlns:a16="http://schemas.microsoft.com/office/drawing/2014/main" id="{88AE2A6C-CE40-4FC1-A7D8-C6E5C7EA4762}"/>
              </a:ext>
            </a:extLst>
          </p:cNvPr>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black"/>
                </a:solidFill>
                <a:effectLst/>
                <a:uLnTx/>
                <a:uFillTx/>
                <a:latin typeface="Arial"/>
                <a:ea typeface="+mn-ea"/>
                <a:cs typeface="+mn-cs"/>
              </a:rPr>
              <a:t>In partnership with NJDOE OSE funded by IDEA funds - Part B 2020-2021</a:t>
            </a:r>
            <a:endParaRPr kumimoji="0" lang="en-US" sz="6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738869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CC906-A6D4-4670-BCF6-3B11AD6DAA6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DF84F09-25F8-4E1A-8289-8C6FEE753E70}"/>
              </a:ext>
            </a:extLst>
          </p:cNvPr>
          <p:cNvSpPr>
            <a:spLocks noGrp="1"/>
          </p:cNvSpPr>
          <p:nvPr>
            <p:ph idx="1"/>
          </p:nvPr>
        </p:nvSpPr>
        <p:spPr>
          <a:xfrm>
            <a:off x="-17463" y="990600"/>
            <a:ext cx="9161463" cy="4876800"/>
          </a:xfrm>
        </p:spPr>
        <p:txBody>
          <a:bodyPr/>
          <a:lstStyle/>
          <a:p>
            <a:pPr marL="91440" lvl="0" indent="0">
              <a:spcBef>
                <a:spcPts val="0"/>
              </a:spcBef>
              <a:buNone/>
            </a:pPr>
            <a:endParaRPr lang="en-US" sz="3000" dirty="0"/>
          </a:p>
          <a:p>
            <a:pPr marL="91440" lvl="0">
              <a:spcBef>
                <a:spcPts val="0"/>
              </a:spcBef>
            </a:pPr>
            <a:r>
              <a:rPr lang="en-US" sz="3200" dirty="0"/>
              <a:t>Why is it important to raise your hand to leave your seat?</a:t>
            </a:r>
          </a:p>
          <a:p>
            <a:pPr marL="91440" lvl="0" indent="0">
              <a:spcBef>
                <a:spcPts val="0"/>
              </a:spcBef>
              <a:buNone/>
            </a:pPr>
            <a:endParaRPr lang="en-US" sz="3000" dirty="0"/>
          </a:p>
          <a:p>
            <a:pPr marL="0" lvl="0" indent="0">
              <a:spcBef>
                <a:spcPts val="0"/>
              </a:spcBef>
              <a:buNone/>
            </a:pPr>
            <a:endParaRPr lang="en-US" sz="3000" dirty="0"/>
          </a:p>
        </p:txBody>
      </p:sp>
      <p:sp>
        <p:nvSpPr>
          <p:cNvPr id="4" name="Footer Placeholder 3">
            <a:extLst>
              <a:ext uri="{FF2B5EF4-FFF2-40B4-BE49-F238E27FC236}">
                <a16:creationId xmlns:a16="http://schemas.microsoft.com/office/drawing/2014/main" id="{88AE2A6C-CE40-4FC1-A7D8-C6E5C7EA4762}"/>
              </a:ext>
            </a:extLst>
          </p:cNvPr>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black"/>
                </a:solidFill>
                <a:effectLst/>
                <a:uLnTx/>
                <a:uFillTx/>
                <a:latin typeface="Arial"/>
                <a:ea typeface="+mn-ea"/>
                <a:cs typeface="+mn-cs"/>
              </a:rPr>
              <a:t>In partnership with NJDOE OSE funded by IDEA funds - Part B 2020-2021</a:t>
            </a:r>
            <a:endParaRPr kumimoji="0" lang="en-US" sz="6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91723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CC906-A6D4-4670-BCF6-3B11AD6DAA6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DF84F09-25F8-4E1A-8289-8C6FEE753E70}"/>
              </a:ext>
            </a:extLst>
          </p:cNvPr>
          <p:cNvSpPr>
            <a:spLocks noGrp="1"/>
          </p:cNvSpPr>
          <p:nvPr>
            <p:ph idx="1"/>
          </p:nvPr>
        </p:nvSpPr>
        <p:spPr>
          <a:xfrm>
            <a:off x="-17463" y="990600"/>
            <a:ext cx="9161463" cy="4876800"/>
          </a:xfrm>
        </p:spPr>
        <p:txBody>
          <a:bodyPr/>
          <a:lstStyle/>
          <a:p>
            <a:pPr marL="91440" lvl="0" indent="0">
              <a:spcBef>
                <a:spcPts val="0"/>
              </a:spcBef>
              <a:buNone/>
            </a:pPr>
            <a:endParaRPr lang="en-US" sz="3000" dirty="0"/>
          </a:p>
          <a:p>
            <a:pPr marL="91440" lvl="0">
              <a:spcBef>
                <a:spcPts val="0"/>
              </a:spcBef>
            </a:pPr>
            <a:r>
              <a:rPr lang="en-US" sz="3200" dirty="0"/>
              <a:t>What would happen if students did not use a quiet voice?</a:t>
            </a:r>
          </a:p>
          <a:p>
            <a:pPr marL="91440" lvl="0" indent="0">
              <a:spcBef>
                <a:spcPts val="0"/>
              </a:spcBef>
              <a:buNone/>
            </a:pPr>
            <a:endParaRPr lang="en-US" sz="3000" dirty="0"/>
          </a:p>
        </p:txBody>
      </p:sp>
      <p:sp>
        <p:nvSpPr>
          <p:cNvPr id="4" name="Footer Placeholder 3">
            <a:extLst>
              <a:ext uri="{FF2B5EF4-FFF2-40B4-BE49-F238E27FC236}">
                <a16:creationId xmlns:a16="http://schemas.microsoft.com/office/drawing/2014/main" id="{88AE2A6C-CE40-4FC1-A7D8-C6E5C7EA4762}"/>
              </a:ext>
            </a:extLst>
          </p:cNvPr>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black"/>
                </a:solidFill>
                <a:effectLst/>
                <a:uLnTx/>
                <a:uFillTx/>
                <a:latin typeface="Arial"/>
                <a:ea typeface="+mn-ea"/>
                <a:cs typeface="+mn-cs"/>
              </a:rPr>
              <a:t>In partnership with NJDOE OSE funded by IDEA funds - Part B 2020-2021</a:t>
            </a:r>
            <a:endParaRPr kumimoji="0" lang="en-US" sz="6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568248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CC906-A6D4-4670-BCF6-3B11AD6DAA6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DF84F09-25F8-4E1A-8289-8C6FEE753E70}"/>
              </a:ext>
            </a:extLst>
          </p:cNvPr>
          <p:cNvSpPr>
            <a:spLocks noGrp="1"/>
          </p:cNvSpPr>
          <p:nvPr>
            <p:ph idx="1"/>
          </p:nvPr>
        </p:nvSpPr>
        <p:spPr>
          <a:xfrm>
            <a:off x="-17463" y="990600"/>
            <a:ext cx="9161463" cy="4876800"/>
          </a:xfrm>
        </p:spPr>
        <p:txBody>
          <a:bodyPr/>
          <a:lstStyle/>
          <a:p>
            <a:pPr marL="91440">
              <a:spcBef>
                <a:spcPts val="0"/>
              </a:spcBef>
            </a:pPr>
            <a:r>
              <a:rPr lang="en-US" sz="3200" dirty="0"/>
              <a:t>Why do you think it’s important for students to follow adult directions in the cafeteria?</a:t>
            </a:r>
          </a:p>
        </p:txBody>
      </p:sp>
      <p:sp>
        <p:nvSpPr>
          <p:cNvPr id="4" name="Footer Placeholder 3">
            <a:extLst>
              <a:ext uri="{FF2B5EF4-FFF2-40B4-BE49-F238E27FC236}">
                <a16:creationId xmlns:a16="http://schemas.microsoft.com/office/drawing/2014/main" id="{88AE2A6C-CE40-4FC1-A7D8-C6E5C7EA4762}"/>
              </a:ext>
            </a:extLst>
          </p:cNvPr>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prstClr val="black"/>
                </a:solidFill>
                <a:effectLst/>
                <a:uLnTx/>
                <a:uFillTx/>
                <a:latin typeface="Arial"/>
                <a:ea typeface="+mn-ea"/>
                <a:cs typeface="+mn-cs"/>
              </a:rPr>
              <a:t>In partnership with NJDOE OSE funded by IDEA funds - Part B 2020-2021</a:t>
            </a:r>
            <a:endParaRPr kumimoji="0" lang="en-US" sz="6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216612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7F52E1-7827-4D30-ACB7-9B69257B3A0C}"/>
              </a:ext>
            </a:extLst>
          </p:cNvPr>
          <p:cNvSpPr>
            <a:spLocks noGrp="1"/>
          </p:cNvSpPr>
          <p:nvPr>
            <p:ph type="title"/>
          </p:nvPr>
        </p:nvSpPr>
        <p:spPr>
          <a:xfrm>
            <a:off x="0" y="-1"/>
            <a:ext cx="9144000" cy="2338251"/>
          </a:xfrm>
        </p:spPr>
        <p:txBody>
          <a:bodyPr>
            <a:normAutofit/>
          </a:bodyPr>
          <a:lstStyle/>
          <a:p>
            <a:pPr algn="ctr"/>
            <a:r>
              <a:rPr lang="en-US" dirty="0"/>
              <a:t>True Blue Video</a:t>
            </a:r>
            <a:br>
              <a:rPr lang="en-US" dirty="0"/>
            </a:br>
            <a:r>
              <a:rPr lang="en-US" sz="3600" dirty="0">
                <a:hlinkClick r:id="rId3"/>
              </a:rPr>
              <a:t>https://www.youtube.com/watch?app=desktop&amp;v=kQqBfo-WsTw&amp;feature=youtu.be</a:t>
            </a:r>
            <a:r>
              <a:rPr lang="en-US" sz="3600" dirty="0"/>
              <a:t> </a:t>
            </a:r>
            <a:endParaRPr lang="en-US" dirty="0"/>
          </a:p>
        </p:txBody>
      </p:sp>
      <p:sp>
        <p:nvSpPr>
          <p:cNvPr id="6" name="Footer Placeholder 4">
            <a:extLst>
              <a:ext uri="{FF2B5EF4-FFF2-40B4-BE49-F238E27FC236}">
                <a16:creationId xmlns:a16="http://schemas.microsoft.com/office/drawing/2014/main" id="{93648DD2-2552-4130-BF8E-820D35FAD60D}"/>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 partnership with NJDOE OSE funded by IDEA funds - Part B 2020-2021</a:t>
            </a:r>
          </a:p>
        </p:txBody>
      </p:sp>
      <p:pic>
        <p:nvPicPr>
          <p:cNvPr id="9" name="Picture 8" descr="A picture containing text&#10;&#10;Description automatically generated">
            <a:extLst>
              <a:ext uri="{FF2B5EF4-FFF2-40B4-BE49-F238E27FC236}">
                <a16:creationId xmlns:a16="http://schemas.microsoft.com/office/drawing/2014/main" id="{8613BF5D-2144-4340-AA3F-8FE9E1C6C9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68430" y="2201046"/>
            <a:ext cx="3994613" cy="3977685"/>
          </a:xfrm>
          <a:prstGeom prst="rect">
            <a:avLst/>
          </a:prstGeom>
        </p:spPr>
      </p:pic>
    </p:spTree>
    <p:extLst>
      <p:ext uri="{BB962C8B-B14F-4D97-AF65-F5344CB8AC3E}">
        <p14:creationId xmlns:p14="http://schemas.microsoft.com/office/powerpoint/2010/main" val="183872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E3BE70DF-0729-4A7D-AF4E-00E89D4E7DFB}"/>
              </a:ext>
            </a:extLst>
          </p:cNvPr>
          <p:cNvSpPr>
            <a:spLocks noGrp="1"/>
          </p:cNvSpPr>
          <p:nvPr>
            <p:ph type="ctrTitle"/>
          </p:nvPr>
        </p:nvSpPr>
        <p:spPr/>
        <p:txBody>
          <a:bodyPr/>
          <a:lstStyle/>
          <a:p>
            <a:pPr algn="ctr"/>
            <a:r>
              <a:rPr lang="en-US" dirty="0"/>
              <a:t>Practice!</a:t>
            </a:r>
          </a:p>
        </p:txBody>
      </p:sp>
      <p:sp>
        <p:nvSpPr>
          <p:cNvPr id="11" name="Subtitle 10">
            <a:extLst>
              <a:ext uri="{FF2B5EF4-FFF2-40B4-BE49-F238E27FC236}">
                <a16:creationId xmlns:a16="http://schemas.microsoft.com/office/drawing/2014/main" id="{8927AC59-EDE8-4AE3-B9FD-4F300CBF4597}"/>
              </a:ext>
            </a:extLst>
          </p:cNvPr>
          <p:cNvSpPr>
            <a:spLocks noGrp="1"/>
          </p:cNvSpPr>
          <p:nvPr>
            <p:ph type="subTitle" idx="1"/>
          </p:nvPr>
        </p:nvSpPr>
        <p:spPr/>
        <p:txBody>
          <a:bodyPr/>
          <a:lstStyle/>
          <a:p>
            <a:endParaRPr lang="en-US" dirty="0"/>
          </a:p>
        </p:txBody>
      </p:sp>
      <p:sp>
        <p:nvSpPr>
          <p:cNvPr id="7" name="Footer Placeholder 6">
            <a:extLst>
              <a:ext uri="{FF2B5EF4-FFF2-40B4-BE49-F238E27FC236}">
                <a16:creationId xmlns:a16="http://schemas.microsoft.com/office/drawing/2014/main" id="{37A10AF6-DD95-4DC4-B760-2EAA26E26F66}"/>
              </a:ext>
            </a:extLst>
          </p:cNvPr>
          <p:cNvSpPr>
            <a:spLocks noGrp="1"/>
          </p:cNvSpPr>
          <p:nvPr>
            <p:ph type="ftr" sz="quarter" idx="3"/>
          </p:nvPr>
        </p:nvSpPr>
        <p:spPr/>
        <p:txBody>
          <a:bodyPr/>
          <a:lstStyle/>
          <a:p>
            <a:pPr>
              <a:defRPr/>
            </a:pPr>
            <a:r>
              <a:rPr lang="en-US"/>
              <a:t>In partnership with NJDOE OSE funded by IDEA funds - Part B 2020-2021</a:t>
            </a:r>
            <a:endParaRPr lang="en-US" dirty="0"/>
          </a:p>
        </p:txBody>
      </p:sp>
    </p:spTree>
    <p:extLst>
      <p:ext uri="{BB962C8B-B14F-4D97-AF65-F5344CB8AC3E}">
        <p14:creationId xmlns:p14="http://schemas.microsoft.com/office/powerpoint/2010/main" val="1826497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C742C5-CF12-4C6F-8718-418CDBD7958D}"/>
              </a:ext>
            </a:extLst>
          </p:cNvPr>
          <p:cNvSpPr>
            <a:spLocks noGrp="1"/>
          </p:cNvSpPr>
          <p:nvPr>
            <p:ph idx="1"/>
          </p:nvPr>
        </p:nvSpPr>
        <p:spPr>
          <a:xfrm>
            <a:off x="511085" y="431074"/>
            <a:ext cx="8332470" cy="5760719"/>
          </a:xfrm>
        </p:spPr>
        <p:txBody>
          <a:bodyPr>
            <a:normAutofit/>
          </a:bodyPr>
          <a:lstStyle/>
          <a:p>
            <a:pPr marL="0" indent="0" algn="ctr">
              <a:buNone/>
            </a:pPr>
            <a:endParaRPr lang="en-US" sz="4800" dirty="0"/>
          </a:p>
          <a:p>
            <a:endParaRPr lang="en-US" dirty="0"/>
          </a:p>
        </p:txBody>
      </p:sp>
      <p:sp>
        <p:nvSpPr>
          <p:cNvPr id="6" name="Footer Placeholder 4">
            <a:extLst>
              <a:ext uri="{FF2B5EF4-FFF2-40B4-BE49-F238E27FC236}">
                <a16:creationId xmlns:a16="http://schemas.microsoft.com/office/drawing/2014/main" id="{B992FE8A-C6BE-43FA-B1A7-19553EE64FCD}"/>
              </a:ext>
            </a:extLst>
          </p:cNvPr>
          <p:cNvSpPr>
            <a:spLocks noGrp="1"/>
          </p:cNvSpPr>
          <p:nvPr>
            <p:ph type="ftr" sz="quarter" idx="3"/>
          </p:nvPr>
        </p:nvSpPr>
        <p:spPr bwMode="auto">
          <a:xfrm>
            <a:off x="5844618" y="6617616"/>
            <a:ext cx="3299381" cy="21022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 partnership with NJDOE OSE funded by IDEA funds - Part B 2020-2021</a:t>
            </a:r>
          </a:p>
        </p:txBody>
      </p:sp>
      <p:pic>
        <p:nvPicPr>
          <p:cNvPr id="5" name="Picture 4" descr="Graphical user interface, application, Word&#10;&#10;Description automatically generated">
            <a:extLst>
              <a:ext uri="{FF2B5EF4-FFF2-40B4-BE49-F238E27FC236}">
                <a16:creationId xmlns:a16="http://schemas.microsoft.com/office/drawing/2014/main" id="{EEB36E04-64A7-4527-8C2E-07BC6820D086}"/>
              </a:ext>
            </a:extLst>
          </p:cNvPr>
          <p:cNvPicPr>
            <a:picLocks noChangeAspect="1"/>
          </p:cNvPicPr>
          <p:nvPr/>
        </p:nvPicPr>
        <p:blipFill rotWithShape="1">
          <a:blip r:embed="rId3">
            <a:extLst>
              <a:ext uri="{28A0092B-C50C-407E-A947-70E740481C1C}">
                <a14:useLocalDpi xmlns:a14="http://schemas.microsoft.com/office/drawing/2010/main" val="0"/>
              </a:ext>
            </a:extLst>
          </a:blip>
          <a:srcRect l="33924" t="20443" r="35063" b="5694"/>
          <a:stretch/>
        </p:blipFill>
        <p:spPr>
          <a:xfrm>
            <a:off x="1782501" y="315493"/>
            <a:ext cx="4861367" cy="6111433"/>
          </a:xfrm>
          <a:prstGeom prst="rect">
            <a:avLst/>
          </a:prstGeom>
        </p:spPr>
      </p:pic>
    </p:spTree>
    <p:extLst>
      <p:ext uri="{BB962C8B-B14F-4D97-AF65-F5344CB8AC3E}">
        <p14:creationId xmlns:p14="http://schemas.microsoft.com/office/powerpoint/2010/main" val="754645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BBFD7-C563-40A1-B712-DBDBBEEF9994}"/>
              </a:ext>
            </a:extLst>
          </p:cNvPr>
          <p:cNvSpPr>
            <a:spLocks noGrp="1"/>
          </p:cNvSpPr>
          <p:nvPr>
            <p:ph type="title"/>
          </p:nvPr>
        </p:nvSpPr>
        <p:spPr/>
        <p:txBody>
          <a:bodyPr/>
          <a:lstStyle/>
          <a:p>
            <a:r>
              <a:rPr lang="en-US" dirty="0"/>
              <a:t>Assessment</a:t>
            </a:r>
          </a:p>
        </p:txBody>
      </p:sp>
      <p:sp>
        <p:nvSpPr>
          <p:cNvPr id="4" name="Footer Placeholder 3">
            <a:extLst>
              <a:ext uri="{FF2B5EF4-FFF2-40B4-BE49-F238E27FC236}">
                <a16:creationId xmlns:a16="http://schemas.microsoft.com/office/drawing/2014/main" id="{4F0C9A31-9E84-4D1F-838A-5CCDC5282C18}"/>
              </a:ext>
            </a:extLst>
          </p:cNvPr>
          <p:cNvSpPr>
            <a:spLocks noGrp="1"/>
          </p:cNvSpPr>
          <p:nvPr>
            <p:ph type="ftr" sz="quarter" idx="3"/>
          </p:nvPr>
        </p:nvSpPr>
        <p:spPr/>
        <p:txBody>
          <a:bodyPr/>
          <a:lstStyle/>
          <a:p>
            <a:pPr>
              <a:defRPr/>
            </a:pPr>
            <a:r>
              <a:rPr lang="en-US"/>
              <a:t>In partnership with NJDOE OSE funded by IDEA funds - Part B 2020-2021</a:t>
            </a:r>
            <a:endParaRPr lang="en-US" dirty="0"/>
          </a:p>
        </p:txBody>
      </p:sp>
      <p:pic>
        <p:nvPicPr>
          <p:cNvPr id="7" name="Content Placeholder 6">
            <a:extLst>
              <a:ext uri="{FF2B5EF4-FFF2-40B4-BE49-F238E27FC236}">
                <a16:creationId xmlns:a16="http://schemas.microsoft.com/office/drawing/2014/main" id="{3FD3EA58-867C-4772-87E2-38A485F5987D}"/>
              </a:ext>
            </a:extLst>
          </p:cNvPr>
          <p:cNvPicPr>
            <a:picLocks noGrp="1" noChangeAspect="1"/>
          </p:cNvPicPr>
          <p:nvPr>
            <p:ph idx="1"/>
          </p:nvPr>
        </p:nvPicPr>
        <p:blipFill rotWithShape="1">
          <a:blip r:embed="rId3"/>
          <a:srcRect l="52059" t="24794" r="17957" b="10117"/>
          <a:stretch/>
        </p:blipFill>
        <p:spPr>
          <a:xfrm>
            <a:off x="3461657" y="289352"/>
            <a:ext cx="4963886" cy="6061427"/>
          </a:xfrm>
          <a:prstGeom prst="rect">
            <a:avLst/>
          </a:prstGeom>
        </p:spPr>
      </p:pic>
    </p:spTree>
    <p:extLst>
      <p:ext uri="{BB962C8B-B14F-4D97-AF65-F5344CB8AC3E}">
        <p14:creationId xmlns:p14="http://schemas.microsoft.com/office/powerpoint/2010/main" val="19003376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55272-0D26-46E2-84EF-940B6802B751}"/>
              </a:ext>
            </a:extLst>
          </p:cNvPr>
          <p:cNvSpPr>
            <a:spLocks noGrp="1"/>
          </p:cNvSpPr>
          <p:nvPr>
            <p:ph type="title"/>
          </p:nvPr>
        </p:nvSpPr>
        <p:spPr/>
        <p:txBody>
          <a:bodyPr/>
          <a:lstStyle/>
          <a:p>
            <a:r>
              <a:rPr lang="en-US" dirty="0"/>
              <a:t>Conclusion</a:t>
            </a:r>
          </a:p>
        </p:txBody>
      </p:sp>
      <p:sp>
        <p:nvSpPr>
          <p:cNvPr id="4" name="Footer Placeholder 3">
            <a:extLst>
              <a:ext uri="{FF2B5EF4-FFF2-40B4-BE49-F238E27FC236}">
                <a16:creationId xmlns:a16="http://schemas.microsoft.com/office/drawing/2014/main" id="{59721061-415B-4552-B331-CBB9895A0FD8}"/>
              </a:ext>
            </a:extLst>
          </p:cNvPr>
          <p:cNvSpPr>
            <a:spLocks noGrp="1"/>
          </p:cNvSpPr>
          <p:nvPr>
            <p:ph type="ftr" sz="quarter" idx="3"/>
          </p:nvPr>
        </p:nvSpPr>
        <p:spPr/>
        <p:txBody>
          <a:bodyPr/>
          <a:lstStyle/>
          <a:p>
            <a:pPr>
              <a:defRPr/>
            </a:pPr>
            <a:r>
              <a:rPr lang="en-US"/>
              <a:t>In partnership with NJDOE OSE funded by IDEA funds - Part B 2020-2021</a:t>
            </a:r>
            <a:endParaRPr lang="en-US" dirty="0"/>
          </a:p>
        </p:txBody>
      </p:sp>
      <p:pic>
        <p:nvPicPr>
          <p:cNvPr id="5" name="Content Placeholder 4" descr="A picture containing text&#10;&#10;Description automatically generated">
            <a:extLst>
              <a:ext uri="{FF2B5EF4-FFF2-40B4-BE49-F238E27FC236}">
                <a16:creationId xmlns:a16="http://schemas.microsoft.com/office/drawing/2014/main" id="{B3C28C92-87B8-4071-BF3D-B9BDF4731BE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39161" y="2604931"/>
            <a:ext cx="2248214" cy="2238687"/>
          </a:xfrm>
          <a:prstGeom prst="rect">
            <a:avLst/>
          </a:prstGeom>
        </p:spPr>
      </p:pic>
    </p:spTree>
    <p:extLst>
      <p:ext uri="{BB962C8B-B14F-4D97-AF65-F5344CB8AC3E}">
        <p14:creationId xmlns:p14="http://schemas.microsoft.com/office/powerpoint/2010/main" val="3706690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CB2A8E8-1883-46EC-80DA-041635F4A732}"/>
              </a:ext>
            </a:extLst>
          </p:cNvPr>
          <p:cNvSpPr>
            <a:spLocks noGrp="1"/>
          </p:cNvSpPr>
          <p:nvPr>
            <p:ph sz="half" idx="2"/>
          </p:nvPr>
        </p:nvSpPr>
        <p:spPr>
          <a:xfrm>
            <a:off x="65314" y="613907"/>
            <a:ext cx="9013371" cy="1136470"/>
          </a:xfrm>
        </p:spPr>
        <p:txBody>
          <a:bodyPr/>
          <a:lstStyle/>
          <a:p>
            <a:pPr marL="0" indent="0" algn="ctr">
              <a:buNone/>
            </a:pPr>
            <a:r>
              <a:rPr lang="en-US" sz="3200" dirty="0"/>
              <a:t>What did students in the video do that showed you how to be safe, respectful and responsible?</a:t>
            </a:r>
          </a:p>
        </p:txBody>
      </p:sp>
      <p:sp>
        <p:nvSpPr>
          <p:cNvPr id="6" name="Footer Placeholder 4">
            <a:extLst>
              <a:ext uri="{FF2B5EF4-FFF2-40B4-BE49-F238E27FC236}">
                <a16:creationId xmlns:a16="http://schemas.microsoft.com/office/drawing/2014/main" id="{93648DD2-2552-4130-BF8E-820D35FAD60D}"/>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 partnership with NJDOE OSE funded by IDEA funds - Part B 2020-2021</a:t>
            </a:r>
          </a:p>
        </p:txBody>
      </p:sp>
      <p:pic>
        <p:nvPicPr>
          <p:cNvPr id="10" name="Picture 9" descr="A picture containing text&#10;&#10;Description automatically generated">
            <a:extLst>
              <a:ext uri="{FF2B5EF4-FFF2-40B4-BE49-F238E27FC236}">
                <a16:creationId xmlns:a16="http://schemas.microsoft.com/office/drawing/2014/main" id="{EF5118CF-C18B-4684-A831-0DC39AB644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8430" y="2201046"/>
            <a:ext cx="3994613" cy="3977685"/>
          </a:xfrm>
          <a:prstGeom prst="rect">
            <a:avLst/>
          </a:prstGeom>
        </p:spPr>
      </p:pic>
    </p:spTree>
    <p:extLst>
      <p:ext uri="{BB962C8B-B14F-4D97-AF65-F5344CB8AC3E}">
        <p14:creationId xmlns:p14="http://schemas.microsoft.com/office/powerpoint/2010/main" val="3268183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C742C5-CF12-4C6F-8718-418CDBD7958D}"/>
              </a:ext>
            </a:extLst>
          </p:cNvPr>
          <p:cNvSpPr>
            <a:spLocks noGrp="1"/>
          </p:cNvSpPr>
          <p:nvPr>
            <p:ph idx="1"/>
          </p:nvPr>
        </p:nvSpPr>
        <p:spPr>
          <a:xfrm>
            <a:off x="511085" y="431074"/>
            <a:ext cx="8332470" cy="5760719"/>
          </a:xfrm>
        </p:spPr>
        <p:txBody>
          <a:bodyPr>
            <a:normAutofit/>
          </a:bodyPr>
          <a:lstStyle/>
          <a:p>
            <a:pPr marL="0" indent="0" algn="ctr">
              <a:buNone/>
            </a:pPr>
            <a:endParaRPr lang="en-US" sz="4800" dirty="0"/>
          </a:p>
          <a:p>
            <a:endParaRPr lang="en-US" dirty="0"/>
          </a:p>
        </p:txBody>
      </p:sp>
      <p:sp>
        <p:nvSpPr>
          <p:cNvPr id="6" name="Footer Placeholder 4">
            <a:extLst>
              <a:ext uri="{FF2B5EF4-FFF2-40B4-BE49-F238E27FC236}">
                <a16:creationId xmlns:a16="http://schemas.microsoft.com/office/drawing/2014/main" id="{B992FE8A-C6BE-43FA-B1A7-19553EE64FCD}"/>
              </a:ext>
            </a:extLst>
          </p:cNvPr>
          <p:cNvSpPr>
            <a:spLocks noGrp="1"/>
          </p:cNvSpPr>
          <p:nvPr>
            <p:ph type="ftr" sz="quarter" idx="3"/>
          </p:nvPr>
        </p:nvSpPr>
        <p:spPr bwMode="auto">
          <a:xfrm>
            <a:off x="5844618" y="6617616"/>
            <a:ext cx="3299381" cy="21022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 partnership with NJDOE OSE funded by IDEA funds - Part B 2020-2021</a:t>
            </a:r>
          </a:p>
        </p:txBody>
      </p:sp>
      <p:pic>
        <p:nvPicPr>
          <p:cNvPr id="4" name="Picture 3" descr="Graphical user interface, application, Word&#10;&#10;Description automatically generated">
            <a:extLst>
              <a:ext uri="{FF2B5EF4-FFF2-40B4-BE49-F238E27FC236}">
                <a16:creationId xmlns:a16="http://schemas.microsoft.com/office/drawing/2014/main" id="{0C992C1E-4E49-46A1-8AD0-D9F3DDA23BE6}"/>
              </a:ext>
            </a:extLst>
          </p:cNvPr>
          <p:cNvPicPr>
            <a:picLocks noChangeAspect="1"/>
          </p:cNvPicPr>
          <p:nvPr/>
        </p:nvPicPr>
        <p:blipFill rotWithShape="1">
          <a:blip r:embed="rId3">
            <a:extLst>
              <a:ext uri="{28A0092B-C50C-407E-A947-70E740481C1C}">
                <a14:useLocalDpi xmlns:a14="http://schemas.microsoft.com/office/drawing/2010/main" val="0"/>
              </a:ext>
            </a:extLst>
          </a:blip>
          <a:srcRect l="33924" t="20443" r="35063" b="5694"/>
          <a:stretch/>
        </p:blipFill>
        <p:spPr>
          <a:xfrm>
            <a:off x="1782501" y="315493"/>
            <a:ext cx="4861367" cy="6111433"/>
          </a:xfrm>
          <a:prstGeom prst="rect">
            <a:avLst/>
          </a:prstGeom>
        </p:spPr>
      </p:pic>
    </p:spTree>
    <p:extLst>
      <p:ext uri="{BB962C8B-B14F-4D97-AF65-F5344CB8AC3E}">
        <p14:creationId xmlns:p14="http://schemas.microsoft.com/office/powerpoint/2010/main" val="735537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468312"/>
          </a:xfrm>
        </p:spPr>
        <p:txBody>
          <a:bodyPr>
            <a:normAutofit fontScale="90000"/>
          </a:bodyPr>
          <a:lstStyle/>
          <a:p>
            <a:endParaRPr lang="en-US" sz="4400" dirty="0"/>
          </a:p>
        </p:txBody>
      </p:sp>
      <p:sp>
        <p:nvSpPr>
          <p:cNvPr id="7" name="Text Placeholder 6">
            <a:extLst>
              <a:ext uri="{FF2B5EF4-FFF2-40B4-BE49-F238E27FC236}">
                <a16:creationId xmlns:a16="http://schemas.microsoft.com/office/drawing/2014/main" id="{F9F2A320-D012-416E-8E5D-91AAD4816B81}"/>
              </a:ext>
            </a:extLst>
          </p:cNvPr>
          <p:cNvSpPr>
            <a:spLocks noGrp="1"/>
          </p:cNvSpPr>
          <p:nvPr>
            <p:ph type="body" idx="1"/>
          </p:nvPr>
        </p:nvSpPr>
        <p:spPr>
          <a:xfrm>
            <a:off x="235131" y="813594"/>
            <a:ext cx="3931920" cy="639762"/>
          </a:xfrm>
        </p:spPr>
        <p:txBody>
          <a:bodyPr>
            <a:normAutofit lnSpcReduction="10000"/>
          </a:bodyPr>
          <a:lstStyle/>
          <a:p>
            <a:r>
              <a:rPr lang="en-US" sz="3600" b="1" dirty="0">
                <a:solidFill>
                  <a:schemeClr val="tx1"/>
                </a:solidFill>
              </a:rPr>
              <a:t>True Blue</a:t>
            </a:r>
          </a:p>
        </p:txBody>
      </p:sp>
      <p:pic>
        <p:nvPicPr>
          <p:cNvPr id="5" name="Content Placeholder 4" descr="A picture containing text&#10;&#10;Description automatically generated">
            <a:extLst>
              <a:ext uri="{FF2B5EF4-FFF2-40B4-BE49-F238E27FC236}">
                <a16:creationId xmlns:a16="http://schemas.microsoft.com/office/drawing/2014/main" id="{BD7C0FC6-3C8B-4EE8-82EB-17F30B940F23}"/>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31865" y="1988507"/>
            <a:ext cx="3132344" cy="3119070"/>
          </a:xfrm>
          <a:prstGeom prst="rect">
            <a:avLst/>
          </a:prstGeom>
        </p:spPr>
      </p:pic>
      <p:sp>
        <p:nvSpPr>
          <p:cNvPr id="8" name="Text Placeholder 7">
            <a:extLst>
              <a:ext uri="{FF2B5EF4-FFF2-40B4-BE49-F238E27FC236}">
                <a16:creationId xmlns:a16="http://schemas.microsoft.com/office/drawing/2014/main" id="{3C0B97A9-33E3-4857-B78B-8FF6C3E7C668}"/>
              </a:ext>
            </a:extLst>
          </p:cNvPr>
          <p:cNvSpPr>
            <a:spLocks noGrp="1"/>
          </p:cNvSpPr>
          <p:nvPr>
            <p:ph type="body" sz="quarter" idx="3"/>
          </p:nvPr>
        </p:nvSpPr>
        <p:spPr>
          <a:xfrm>
            <a:off x="4754880" y="813594"/>
            <a:ext cx="3931920" cy="639762"/>
          </a:xfrm>
        </p:spPr>
        <p:txBody>
          <a:bodyPr>
            <a:normAutofit lnSpcReduction="10000"/>
          </a:bodyPr>
          <a:lstStyle/>
          <a:p>
            <a:r>
              <a:rPr lang="en-US" sz="3600" b="1" dirty="0">
                <a:solidFill>
                  <a:schemeClr val="tx1"/>
                </a:solidFill>
                <a:latin typeface="Calibri Light" panose="020F0302020204030204" pitchFamily="34" charset="0"/>
                <a:cs typeface="Calibri Light" panose="020F0302020204030204" pitchFamily="34" charset="0"/>
              </a:rPr>
              <a:t>Not True Blue</a:t>
            </a:r>
          </a:p>
        </p:txBody>
      </p:sp>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10"/>
          </p:nvPr>
        </p:nvSpPr>
        <p:spPr/>
        <p:txBody>
          <a:bodyPr/>
          <a:lstStyle/>
          <a:p>
            <a:pPr>
              <a:defRPr/>
            </a:pPr>
            <a:r>
              <a:rPr lang="en-US"/>
              <a:t>In partnership with NJDOE OSE funded by IDEA funds - Part B 2020-2021</a:t>
            </a:r>
            <a:endParaRPr lang="en-US" dirty="0"/>
          </a:p>
        </p:txBody>
      </p:sp>
      <p:pic>
        <p:nvPicPr>
          <p:cNvPr id="10" name="Content Placeholder 4" descr="A picture containing text&#10;&#10;Description automatically generated">
            <a:extLst>
              <a:ext uri="{FF2B5EF4-FFF2-40B4-BE49-F238E27FC236}">
                <a16:creationId xmlns:a16="http://schemas.microsoft.com/office/drawing/2014/main" id="{C92A42DB-0706-402E-B425-0A9C464BAA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5279793" y="1988507"/>
            <a:ext cx="3132344" cy="3119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quot;Not Allowed&quot; Symbol 10">
            <a:extLst>
              <a:ext uri="{FF2B5EF4-FFF2-40B4-BE49-F238E27FC236}">
                <a16:creationId xmlns:a16="http://schemas.microsoft.com/office/drawing/2014/main" id="{C3C30043-02C0-4A77-99B8-73B4C2DDD249}"/>
              </a:ext>
            </a:extLst>
          </p:cNvPr>
          <p:cNvSpPr/>
          <p:nvPr/>
        </p:nvSpPr>
        <p:spPr>
          <a:xfrm>
            <a:off x="5115309" y="1855781"/>
            <a:ext cx="3461312" cy="3386149"/>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8717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1123406"/>
          </a:xfrm>
        </p:spPr>
        <p:txBody>
          <a:bodyPr anchor="ctr">
            <a:noAutofit/>
          </a:bodyPr>
          <a:lstStyle/>
          <a:p>
            <a:pPr algn="ctr"/>
            <a:r>
              <a:rPr lang="en-US" dirty="0"/>
              <a:t>True Blue or Not True Blue?</a:t>
            </a:r>
          </a:p>
        </p:txBody>
      </p:sp>
      <p:pic>
        <p:nvPicPr>
          <p:cNvPr id="5" name="Graphic 4" descr="Run with solid fill">
            <a:extLst>
              <a:ext uri="{FF2B5EF4-FFF2-40B4-BE49-F238E27FC236}">
                <a16:creationId xmlns:a16="http://schemas.microsoft.com/office/drawing/2014/main" id="{D16526B2-9D55-43D2-AC22-BEF24CCB6B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8185" y="1187167"/>
            <a:ext cx="4038600" cy="4038600"/>
          </a:xfrm>
          <a:prstGeom prst="rect">
            <a:avLst/>
          </a:prstGeom>
        </p:spPr>
      </p:pic>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pic>
        <p:nvPicPr>
          <p:cNvPr id="8" name="Content Placeholder 4" descr="A picture containing text&#10;&#10;Description automatically generated">
            <a:extLst>
              <a:ext uri="{FF2B5EF4-FFF2-40B4-BE49-F238E27FC236}">
                <a16:creationId xmlns:a16="http://schemas.microsoft.com/office/drawing/2014/main" id="{68761E56-6CFB-4C4A-B467-0DC76A6B983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604310" y="1260566"/>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Content Placeholder 4" descr="A picture containing text&#10;&#10;Description automatically generated">
            <a:extLst>
              <a:ext uri="{FF2B5EF4-FFF2-40B4-BE49-F238E27FC236}">
                <a16:creationId xmlns:a16="http://schemas.microsoft.com/office/drawing/2014/main" id="{9C2B093F-B15F-4E5F-82A8-8A1DD767F4A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604310" y="3944983"/>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quot;Not Allowed&quot; Symbol 9">
            <a:extLst>
              <a:ext uri="{FF2B5EF4-FFF2-40B4-BE49-F238E27FC236}">
                <a16:creationId xmlns:a16="http://schemas.microsoft.com/office/drawing/2014/main" id="{A7B13FCF-07FF-4356-8D43-996A638A78B6}"/>
              </a:ext>
            </a:extLst>
          </p:cNvPr>
          <p:cNvSpPr/>
          <p:nvPr/>
        </p:nvSpPr>
        <p:spPr>
          <a:xfrm>
            <a:off x="5309351" y="3566160"/>
            <a:ext cx="3002711" cy="2901202"/>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797B5B3D-A30E-499B-9B13-6BDF9B3C6694}"/>
              </a:ext>
            </a:extLst>
          </p:cNvPr>
          <p:cNvSpPr/>
          <p:nvPr/>
        </p:nvSpPr>
        <p:spPr>
          <a:xfrm>
            <a:off x="668633" y="5378445"/>
            <a:ext cx="3317703" cy="584775"/>
          </a:xfrm>
          <a:prstGeom prst="rect">
            <a:avLst/>
          </a:prstGeom>
        </p:spPr>
        <p:txBody>
          <a:bodyPr wrap="none">
            <a:spAutoFit/>
          </a:bodyPr>
          <a:lstStyle/>
          <a:p>
            <a:r>
              <a:rPr lang="en-US" sz="3200" dirty="0">
                <a:latin typeface="Calibri Light" panose="020F0302020204030204" pitchFamily="34" charset="0"/>
                <a:cs typeface="Calibri Light" panose="020F0302020204030204" pitchFamily="34" charset="0"/>
              </a:rPr>
              <a:t>Running to Line Up</a:t>
            </a:r>
          </a:p>
        </p:txBody>
      </p:sp>
    </p:spTree>
    <p:extLst>
      <p:ext uri="{BB962C8B-B14F-4D97-AF65-F5344CB8AC3E}">
        <p14:creationId xmlns:p14="http://schemas.microsoft.com/office/powerpoint/2010/main" val="1389964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822960"/>
          </a:xfrm>
        </p:spPr>
        <p:txBody>
          <a:bodyPr anchor="ctr">
            <a:noAutofit/>
          </a:bodyPr>
          <a:lstStyle/>
          <a:p>
            <a:pPr algn="ctr"/>
            <a:r>
              <a:rPr lang="en-US" dirty="0"/>
              <a:t>True  Blue or Not True Blue</a:t>
            </a:r>
          </a:p>
        </p:txBody>
      </p:sp>
      <p:pic>
        <p:nvPicPr>
          <p:cNvPr id="5" name="Graphic 4" descr="Touch Screen with solid fill">
            <a:extLst>
              <a:ext uri="{FF2B5EF4-FFF2-40B4-BE49-F238E27FC236}">
                <a16:creationId xmlns:a16="http://schemas.microsoft.com/office/drawing/2014/main" id="{2FAAE015-235F-4EFA-B9AF-A090AD4BD4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3400" y="730848"/>
            <a:ext cx="4038600" cy="4038600"/>
          </a:xfrm>
          <a:prstGeom prst="rect">
            <a:avLst/>
          </a:prstGeom>
        </p:spPr>
      </p:pic>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pic>
        <p:nvPicPr>
          <p:cNvPr id="8" name="Content Placeholder 4" descr="A picture containing text&#10;&#10;Description automatically generated">
            <a:extLst>
              <a:ext uri="{FF2B5EF4-FFF2-40B4-BE49-F238E27FC236}">
                <a16:creationId xmlns:a16="http://schemas.microsoft.com/office/drawing/2014/main" id="{59BCBBC6-7E08-4AEC-A16A-9409F214AB5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1208314"/>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Content Placeholder 4" descr="A picture containing text&#10;&#10;Description automatically generated">
            <a:extLst>
              <a:ext uri="{FF2B5EF4-FFF2-40B4-BE49-F238E27FC236}">
                <a16:creationId xmlns:a16="http://schemas.microsoft.com/office/drawing/2014/main" id="{4C6862F6-A082-4B0A-B38C-85AE560EBB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6061510" y="4286122"/>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quot;Not Allowed&quot; Symbol 8">
            <a:extLst>
              <a:ext uri="{FF2B5EF4-FFF2-40B4-BE49-F238E27FC236}">
                <a16:creationId xmlns:a16="http://schemas.microsoft.com/office/drawing/2014/main" id="{40EF8258-4E02-4877-B1CB-A94586F0460A}"/>
              </a:ext>
            </a:extLst>
          </p:cNvPr>
          <p:cNvSpPr/>
          <p:nvPr/>
        </p:nvSpPr>
        <p:spPr>
          <a:xfrm>
            <a:off x="5920562" y="4155295"/>
            <a:ext cx="2459558" cy="2351314"/>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A749DDE6-6150-4F6F-A944-8A7402DE82F6}"/>
              </a:ext>
            </a:extLst>
          </p:cNvPr>
          <p:cNvSpPr/>
          <p:nvPr/>
        </p:nvSpPr>
        <p:spPr>
          <a:xfrm>
            <a:off x="674281" y="4769448"/>
            <a:ext cx="4572000" cy="954107"/>
          </a:xfrm>
          <a:prstGeom prst="rect">
            <a:avLst/>
          </a:prstGeom>
        </p:spPr>
        <p:txBody>
          <a:bodyPr>
            <a:spAutoFit/>
          </a:bodyPr>
          <a:lstStyle/>
          <a:p>
            <a:pPr algn="ctr"/>
            <a:r>
              <a:rPr lang="en-US" sz="2800" dirty="0">
                <a:latin typeface="Calibri Light" panose="020F0302020204030204" pitchFamily="34" charset="0"/>
                <a:cs typeface="Calibri Light" panose="020F0302020204030204" pitchFamily="34" charset="0"/>
              </a:rPr>
              <a:t>Touching other students, their trays or their food</a:t>
            </a:r>
          </a:p>
        </p:txBody>
      </p:sp>
    </p:spTree>
    <p:extLst>
      <p:ext uri="{BB962C8B-B14F-4D97-AF65-F5344CB8AC3E}">
        <p14:creationId xmlns:p14="http://schemas.microsoft.com/office/powerpoint/2010/main" val="65212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990600"/>
          </a:xfrm>
        </p:spPr>
        <p:txBody>
          <a:bodyPr anchor="ctr">
            <a:noAutofit/>
          </a:bodyPr>
          <a:lstStyle/>
          <a:p>
            <a:pPr algn="ctr"/>
            <a:r>
              <a:rPr lang="en-US" dirty="0"/>
              <a:t>True Blue or Not True Blue?</a:t>
            </a:r>
          </a:p>
        </p:txBody>
      </p:sp>
      <p:pic>
        <p:nvPicPr>
          <p:cNvPr id="6" name="Graphic 5" descr="Raised hand with solid fill">
            <a:extLst>
              <a:ext uri="{FF2B5EF4-FFF2-40B4-BE49-F238E27FC236}">
                <a16:creationId xmlns:a16="http://schemas.microsoft.com/office/drawing/2014/main" id="{256F8185-05E6-47BD-BF1B-8E129EE568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2697" y="990600"/>
            <a:ext cx="4038600" cy="4038600"/>
          </a:xfrm>
          <a:prstGeom prst="rect">
            <a:avLst/>
          </a:prstGeom>
        </p:spPr>
      </p:pic>
      <p:sp>
        <p:nvSpPr>
          <p:cNvPr id="7" name="Text Placeholder 6">
            <a:extLst>
              <a:ext uri="{FF2B5EF4-FFF2-40B4-BE49-F238E27FC236}">
                <a16:creationId xmlns:a16="http://schemas.microsoft.com/office/drawing/2014/main" id="{F9F2A320-D012-416E-8E5D-91AAD4816B81}"/>
              </a:ext>
            </a:extLst>
          </p:cNvPr>
          <p:cNvSpPr>
            <a:spLocks noGrp="1"/>
          </p:cNvSpPr>
          <p:nvPr>
            <p:ph sz="half" idx="2"/>
          </p:nvPr>
        </p:nvSpPr>
        <p:spPr>
          <a:xfrm>
            <a:off x="352697" y="5072507"/>
            <a:ext cx="4495800" cy="990600"/>
          </a:xfrm>
        </p:spPr>
        <p:txBody>
          <a:bodyPr wrap="square" anchor="t">
            <a:noAutofit/>
          </a:bodyPr>
          <a:lstStyle/>
          <a:p>
            <a:pPr marL="0" indent="0" algn="ctr">
              <a:buNone/>
            </a:pPr>
            <a:r>
              <a:rPr lang="en-US" sz="3200" dirty="0"/>
              <a:t>Raising your hand for help or to leave your seat</a:t>
            </a:r>
          </a:p>
        </p:txBody>
      </p:sp>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pic>
        <p:nvPicPr>
          <p:cNvPr id="8" name="Content Placeholder 4" descr="A picture containing text&#10;&#10;Description automatically generated">
            <a:extLst>
              <a:ext uri="{FF2B5EF4-FFF2-40B4-BE49-F238E27FC236}">
                <a16:creationId xmlns:a16="http://schemas.microsoft.com/office/drawing/2014/main" id="{81899EAD-8FDC-4376-809E-6E8BFCD71A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1208314"/>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Content Placeholder 4" descr="A picture containing text&#10;&#10;Description automatically generated">
            <a:extLst>
              <a:ext uri="{FF2B5EF4-FFF2-40B4-BE49-F238E27FC236}">
                <a16:creationId xmlns:a16="http://schemas.microsoft.com/office/drawing/2014/main" id="{85BD9351-50F9-418E-82E6-2ABF4C885C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5943600" y="3918857"/>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quot;Not Allowed&quot; Symbol 9">
            <a:extLst>
              <a:ext uri="{FF2B5EF4-FFF2-40B4-BE49-F238E27FC236}">
                <a16:creationId xmlns:a16="http://schemas.microsoft.com/office/drawing/2014/main" id="{433521D3-4069-4293-BDAA-10BCD2BEA2D1}"/>
              </a:ext>
            </a:extLst>
          </p:cNvPr>
          <p:cNvSpPr/>
          <p:nvPr/>
        </p:nvSpPr>
        <p:spPr>
          <a:xfrm>
            <a:off x="5802652" y="3896850"/>
            <a:ext cx="2459558" cy="2351314"/>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55908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4" descr="A picture containing text&#10;&#10;Description automatically generated">
            <a:extLst>
              <a:ext uri="{FF2B5EF4-FFF2-40B4-BE49-F238E27FC236}">
                <a16:creationId xmlns:a16="http://schemas.microsoft.com/office/drawing/2014/main" id="{86A70B0A-9C94-4113-ADAF-9B1DB69F88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6061510" y="4029892"/>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D221D28C-E286-43F7-8D1B-42052E6468BC}"/>
              </a:ext>
            </a:extLst>
          </p:cNvPr>
          <p:cNvSpPr>
            <a:spLocks noGrp="1"/>
          </p:cNvSpPr>
          <p:nvPr>
            <p:ph type="title"/>
          </p:nvPr>
        </p:nvSpPr>
        <p:spPr>
          <a:xfrm>
            <a:off x="0" y="0"/>
            <a:ext cx="9144000" cy="990600"/>
          </a:xfrm>
        </p:spPr>
        <p:txBody>
          <a:bodyPr anchor="ctr">
            <a:noAutofit/>
          </a:bodyPr>
          <a:lstStyle/>
          <a:p>
            <a:pPr algn="ctr"/>
            <a:r>
              <a:rPr lang="en-US" dirty="0"/>
              <a:t>True Blue or Not True Blue?</a:t>
            </a:r>
          </a:p>
        </p:txBody>
      </p:sp>
      <p:pic>
        <p:nvPicPr>
          <p:cNvPr id="8" name="Graphic 7" descr="No Littering with solid fill">
            <a:extLst>
              <a:ext uri="{FF2B5EF4-FFF2-40B4-BE49-F238E27FC236}">
                <a16:creationId xmlns:a16="http://schemas.microsoft.com/office/drawing/2014/main" id="{86ADB525-7E99-46DF-AF42-A7119394141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9006" y="1075509"/>
            <a:ext cx="4038600" cy="4038600"/>
          </a:xfrm>
          <a:prstGeom prst="rect">
            <a:avLst/>
          </a:prstGeom>
        </p:spPr>
      </p:pic>
      <p:sp>
        <p:nvSpPr>
          <p:cNvPr id="7" name="Text Placeholder 6">
            <a:extLst>
              <a:ext uri="{FF2B5EF4-FFF2-40B4-BE49-F238E27FC236}">
                <a16:creationId xmlns:a16="http://schemas.microsoft.com/office/drawing/2014/main" id="{F9F2A320-D012-416E-8E5D-91AAD4816B81}"/>
              </a:ext>
            </a:extLst>
          </p:cNvPr>
          <p:cNvSpPr>
            <a:spLocks noGrp="1"/>
          </p:cNvSpPr>
          <p:nvPr>
            <p:ph sz="half" idx="2"/>
          </p:nvPr>
        </p:nvSpPr>
        <p:spPr>
          <a:xfrm>
            <a:off x="533400" y="5320701"/>
            <a:ext cx="4038600" cy="662087"/>
          </a:xfrm>
        </p:spPr>
        <p:txBody>
          <a:bodyPr wrap="square" anchor="t">
            <a:normAutofit/>
          </a:bodyPr>
          <a:lstStyle/>
          <a:p>
            <a:pPr marL="0" indent="0" algn="ctr">
              <a:buNone/>
            </a:pPr>
            <a:r>
              <a:rPr lang="en-US" sz="3200" dirty="0"/>
              <a:t>Cleaning up your area</a:t>
            </a:r>
          </a:p>
          <a:p>
            <a:pPr algn="ctr"/>
            <a:endParaRPr lang="en-US" sz="3200" dirty="0"/>
          </a:p>
          <a:p>
            <a:pPr marL="0" indent="0" algn="ctr">
              <a:buNone/>
            </a:pPr>
            <a:endParaRPr lang="en-US" sz="3200" dirty="0"/>
          </a:p>
          <a:p>
            <a:pPr algn="ctr"/>
            <a:endParaRPr lang="en-US" sz="3200" dirty="0"/>
          </a:p>
          <a:p>
            <a:pPr marL="0" indent="0" algn="ctr">
              <a:buNone/>
            </a:pPr>
            <a:endParaRPr lang="en-US" sz="3200" dirty="0"/>
          </a:p>
          <a:p>
            <a:pPr algn="ctr"/>
            <a:endParaRPr lang="en-US" sz="3200" dirty="0"/>
          </a:p>
        </p:txBody>
      </p:sp>
      <p:sp>
        <p:nvSpPr>
          <p:cNvPr id="4" name="Footer Placeholder 3">
            <a:extLst>
              <a:ext uri="{FF2B5EF4-FFF2-40B4-BE49-F238E27FC236}">
                <a16:creationId xmlns:a16="http://schemas.microsoft.com/office/drawing/2014/main" id="{D36B035D-32A6-45D4-8023-55C757E51971}"/>
              </a:ext>
            </a:extLst>
          </p:cNvPr>
          <p:cNvSpPr>
            <a:spLocks noGrp="1"/>
          </p:cNvSpPr>
          <p:nvPr>
            <p:ph type="ftr" sz="quarter" idx="3"/>
          </p:nvPr>
        </p:nvSpPr>
        <p:spPr>
          <a:xfrm>
            <a:off x="5943600" y="6629400"/>
            <a:ext cx="3200400" cy="198438"/>
          </a:xfrm>
        </p:spPr>
        <p:txBody>
          <a:bodyPr anchor="ctr">
            <a:normAutofit/>
          </a:bodyPr>
          <a:lstStyle/>
          <a:p>
            <a:pPr>
              <a:spcAft>
                <a:spcPts val="600"/>
              </a:spcAft>
              <a:defRPr/>
            </a:pPr>
            <a:r>
              <a:rPr lang="en-US"/>
              <a:t>In partnership with NJDOE OSE funded by IDEA funds - Part B 2020-2021</a:t>
            </a:r>
          </a:p>
        </p:txBody>
      </p:sp>
      <p:sp>
        <p:nvSpPr>
          <p:cNvPr id="6" name="&quot;Not Allowed&quot; Symbol 5">
            <a:extLst>
              <a:ext uri="{FF2B5EF4-FFF2-40B4-BE49-F238E27FC236}">
                <a16:creationId xmlns:a16="http://schemas.microsoft.com/office/drawing/2014/main" id="{66DD6482-CBA0-497F-8AB7-5BF7F8C43494}"/>
              </a:ext>
            </a:extLst>
          </p:cNvPr>
          <p:cNvSpPr/>
          <p:nvPr/>
        </p:nvSpPr>
        <p:spPr>
          <a:xfrm>
            <a:off x="5920562" y="3938452"/>
            <a:ext cx="2459558" cy="2351314"/>
          </a:xfrm>
          <a:prstGeom prst="noSmoking">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9" name="Content Placeholder 4" descr="A picture containing text&#10;&#10;Description automatically generated">
            <a:extLst>
              <a:ext uri="{FF2B5EF4-FFF2-40B4-BE49-F238E27FC236}">
                <a16:creationId xmlns:a16="http://schemas.microsoft.com/office/drawing/2014/main" id="{15272B16-C2D8-4FCD-9B16-454F6977B6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5943600" y="1208314"/>
            <a:ext cx="2177662" cy="21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6535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0_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1259</TotalTime>
  <Words>3671</Words>
  <Application>Microsoft Office PowerPoint</Application>
  <PresentationFormat>On-screen Show (4:3)</PresentationFormat>
  <Paragraphs>278</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10_Clarity</vt:lpstr>
      <vt:lpstr>True Blue in the Cafeteria     Adapted from Samuel A. Smith Elementary School</vt:lpstr>
      <vt:lpstr>True Blue Video https://www.youtube.com/watch?app=desktop&amp;v=kQqBfo-WsTw&amp;feature=youtu.be </vt:lpstr>
      <vt:lpstr>PowerPoint Presentation</vt:lpstr>
      <vt:lpstr>PowerPoint Presentation</vt:lpstr>
      <vt:lpstr>PowerPoint Presentation</vt:lpstr>
      <vt:lpstr>True Blue or Not True Blue?</vt:lpstr>
      <vt:lpstr>True  Blue or Not True Blue</vt:lpstr>
      <vt:lpstr>True Blue or Not True Blue?</vt:lpstr>
      <vt:lpstr>True Blue or Not True Blue?</vt:lpstr>
      <vt:lpstr>True Blue or Not True Blue?</vt:lpstr>
      <vt:lpstr>True Blue or Not True Blue?</vt:lpstr>
      <vt:lpstr>True Blue or Not True Blue?</vt:lpstr>
      <vt:lpstr>True Blue or Not True Blue?</vt:lpstr>
      <vt:lpstr>True Blue or Not True Blue?</vt:lpstr>
      <vt:lpstr>PowerPoint Presentation</vt:lpstr>
      <vt:lpstr>PowerPoint Presentation</vt:lpstr>
      <vt:lpstr>PowerPoint Presentation</vt:lpstr>
      <vt:lpstr>PowerPoint Presentation</vt:lpstr>
      <vt:lpstr>PowerPoint Presentation</vt:lpstr>
      <vt:lpstr>Practice!</vt:lpstr>
      <vt:lpstr>PowerPoint Presentation</vt:lpstr>
      <vt:lpstr>Assessment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R.A.R.E</dc:title>
  <dc:creator>Lohrmann, Sharon</dc:creator>
  <cp:lastModifiedBy>Lohrmann, Sharon</cp:lastModifiedBy>
  <cp:revision>57</cp:revision>
  <dcterms:created xsi:type="dcterms:W3CDTF">2021-03-23T17:04:50Z</dcterms:created>
  <dcterms:modified xsi:type="dcterms:W3CDTF">2021-09-06T21:08:32Z</dcterms:modified>
</cp:coreProperties>
</file>